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0.xml" ContentType="application/vnd.openxmlformats-officedocument.theme+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6.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7.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9.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0.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1.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2.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3.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4.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6.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9.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0.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theme/themeOverride13.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4.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5.xml" ContentType="application/vnd.openxmlformats-officedocument.themeOverride+xml"/>
  <Override PartName="/ppt/notesSlides/notesSlide71.xml" ContentType="application/vnd.openxmlformats-officedocument.presentationml.notesSlide+xml"/>
  <Override PartName="/ppt/theme/themeOverride16.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7.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20.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21.xml" ContentType="application/vnd.openxmlformats-officedocument.themeOverride+xml"/>
  <Override PartName="/ppt/notesSlides/notesSlide97.xml" ContentType="application/vnd.openxmlformats-officedocument.presentationml.notesSlide+xml"/>
  <Override PartName="/ppt/theme/themeOverride22.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8" r:id="rId2"/>
    <p:sldMasterId id="2147483710" r:id="rId3"/>
    <p:sldMasterId id="2147483737" r:id="rId4"/>
    <p:sldMasterId id="2147483739" r:id="rId5"/>
    <p:sldMasterId id="2147483751" r:id="rId6"/>
    <p:sldMasterId id="2147483764" r:id="rId7"/>
    <p:sldMasterId id="2147483776" r:id="rId8"/>
    <p:sldMasterId id="2147483788" r:id="rId9"/>
    <p:sldMasterId id="2147483800" r:id="rId10"/>
    <p:sldMasterId id="2147483812" r:id="rId11"/>
    <p:sldMasterId id="2147483837" r:id="rId12"/>
    <p:sldMasterId id="2147483850" r:id="rId13"/>
    <p:sldMasterId id="2147483876" r:id="rId14"/>
    <p:sldMasterId id="2147483888" r:id="rId15"/>
    <p:sldMasterId id="2147483901" r:id="rId16"/>
    <p:sldMasterId id="2147483913" r:id="rId17"/>
    <p:sldMasterId id="2147483927" r:id="rId18"/>
    <p:sldMasterId id="2147483940" r:id="rId19"/>
    <p:sldMasterId id="2147483942" r:id="rId20"/>
    <p:sldMasterId id="2147483954" r:id="rId21"/>
    <p:sldMasterId id="2147483968" r:id="rId22"/>
    <p:sldMasterId id="2147483980" r:id="rId23"/>
    <p:sldMasterId id="2147483993" r:id="rId24"/>
    <p:sldMasterId id="2147484005" r:id="rId25"/>
    <p:sldMasterId id="2147484017" r:id="rId26"/>
    <p:sldMasterId id="2147484030" r:id="rId27"/>
    <p:sldMasterId id="2147484042" r:id="rId28"/>
    <p:sldMasterId id="2147484055" r:id="rId29"/>
    <p:sldMasterId id="2147484094" r:id="rId30"/>
    <p:sldMasterId id="2147484106" r:id="rId31"/>
    <p:sldMasterId id="2147484120" r:id="rId32"/>
    <p:sldMasterId id="2147484132" r:id="rId33"/>
    <p:sldMasterId id="2147484144" r:id="rId34"/>
    <p:sldMasterId id="2147484156" r:id="rId35"/>
    <p:sldMasterId id="2147484174" r:id="rId36"/>
    <p:sldMasterId id="2147484187" r:id="rId37"/>
    <p:sldMasterId id="2147484237" r:id="rId38"/>
    <p:sldMasterId id="2147484249" r:id="rId39"/>
    <p:sldMasterId id="2147484262" r:id="rId40"/>
    <p:sldMasterId id="2147484276" r:id="rId41"/>
    <p:sldMasterId id="2147484289" r:id="rId42"/>
  </p:sldMasterIdLst>
  <p:notesMasterIdLst>
    <p:notesMasterId r:id="rId182"/>
  </p:notesMasterIdLst>
  <p:sldIdLst>
    <p:sldId id="435" r:id="rId43"/>
    <p:sldId id="433" r:id="rId44"/>
    <p:sldId id="432" r:id="rId45"/>
    <p:sldId id="620" r:id="rId46"/>
    <p:sldId id="615" r:id="rId47"/>
    <p:sldId id="616" r:id="rId48"/>
    <p:sldId id="617" r:id="rId49"/>
    <p:sldId id="618" r:id="rId50"/>
    <p:sldId id="619" r:id="rId51"/>
    <p:sldId id="586" r:id="rId52"/>
    <p:sldId id="460" r:id="rId53"/>
    <p:sldId id="461" r:id="rId54"/>
    <p:sldId id="463" r:id="rId55"/>
    <p:sldId id="464" r:id="rId56"/>
    <p:sldId id="465" r:id="rId57"/>
    <p:sldId id="467" r:id="rId58"/>
    <p:sldId id="468" r:id="rId59"/>
    <p:sldId id="640" r:id="rId60"/>
    <p:sldId id="641" r:id="rId61"/>
    <p:sldId id="471" r:id="rId62"/>
    <p:sldId id="310" r:id="rId63"/>
    <p:sldId id="621" r:id="rId64"/>
    <p:sldId id="632" r:id="rId65"/>
    <p:sldId id="459" r:id="rId66"/>
    <p:sldId id="451" r:id="rId67"/>
    <p:sldId id="472" r:id="rId68"/>
    <p:sldId id="473" r:id="rId69"/>
    <p:sldId id="477" r:id="rId70"/>
    <p:sldId id="478" r:id="rId71"/>
    <p:sldId id="479" r:id="rId72"/>
    <p:sldId id="480" r:id="rId73"/>
    <p:sldId id="481" r:id="rId74"/>
    <p:sldId id="482" r:id="rId75"/>
    <p:sldId id="483" r:id="rId76"/>
    <p:sldId id="485" r:id="rId77"/>
    <p:sldId id="486" r:id="rId78"/>
    <p:sldId id="487" r:id="rId79"/>
    <p:sldId id="488" r:id="rId80"/>
    <p:sldId id="489" r:id="rId81"/>
    <p:sldId id="490" r:id="rId82"/>
    <p:sldId id="491" r:id="rId83"/>
    <p:sldId id="492" r:id="rId84"/>
    <p:sldId id="493" r:id="rId85"/>
    <p:sldId id="494" r:id="rId86"/>
    <p:sldId id="496" r:id="rId87"/>
    <p:sldId id="497" r:id="rId88"/>
    <p:sldId id="498" r:id="rId89"/>
    <p:sldId id="503" r:id="rId90"/>
    <p:sldId id="505" r:id="rId91"/>
    <p:sldId id="504" r:id="rId92"/>
    <p:sldId id="512" r:id="rId93"/>
    <p:sldId id="454" r:id="rId94"/>
    <p:sldId id="513" r:id="rId95"/>
    <p:sldId id="514" r:id="rId96"/>
    <p:sldId id="515" r:id="rId97"/>
    <p:sldId id="517" r:id="rId98"/>
    <p:sldId id="518" r:id="rId99"/>
    <p:sldId id="519" r:id="rId100"/>
    <p:sldId id="520" r:id="rId101"/>
    <p:sldId id="521" r:id="rId102"/>
    <p:sldId id="522" r:id="rId103"/>
    <p:sldId id="532" r:id="rId104"/>
    <p:sldId id="533" r:id="rId105"/>
    <p:sldId id="534" r:id="rId106"/>
    <p:sldId id="535" r:id="rId107"/>
    <p:sldId id="536" r:id="rId108"/>
    <p:sldId id="541" r:id="rId109"/>
    <p:sldId id="542" r:id="rId110"/>
    <p:sldId id="544" r:id="rId111"/>
    <p:sldId id="545" r:id="rId112"/>
    <p:sldId id="546" r:id="rId113"/>
    <p:sldId id="547" r:id="rId114"/>
    <p:sldId id="548" r:id="rId115"/>
    <p:sldId id="549" r:id="rId116"/>
    <p:sldId id="550" r:id="rId117"/>
    <p:sldId id="551" r:id="rId118"/>
    <p:sldId id="599" r:id="rId119"/>
    <p:sldId id="622" r:id="rId120"/>
    <p:sldId id="523" r:id="rId121"/>
    <p:sldId id="524" r:id="rId122"/>
    <p:sldId id="525" r:id="rId123"/>
    <p:sldId id="526" r:id="rId124"/>
    <p:sldId id="527" r:id="rId125"/>
    <p:sldId id="528" r:id="rId126"/>
    <p:sldId id="529" r:id="rId127"/>
    <p:sldId id="530" r:id="rId128"/>
    <p:sldId id="531" r:id="rId129"/>
    <p:sldId id="540" r:id="rId130"/>
    <p:sldId id="543" r:id="rId131"/>
    <p:sldId id="623" r:id="rId132"/>
    <p:sldId id="633" r:id="rId133"/>
    <p:sldId id="634" r:id="rId134"/>
    <p:sldId id="4045" r:id="rId135"/>
    <p:sldId id="457" r:id="rId136"/>
    <p:sldId id="453" r:id="rId137"/>
    <p:sldId id="592" r:id="rId138"/>
    <p:sldId id="552" r:id="rId139"/>
    <p:sldId id="553" r:id="rId140"/>
    <p:sldId id="554" r:id="rId141"/>
    <p:sldId id="555" r:id="rId142"/>
    <p:sldId id="556" r:id="rId143"/>
    <p:sldId id="566" r:id="rId144"/>
    <p:sldId id="558" r:id="rId145"/>
    <p:sldId id="559" r:id="rId146"/>
    <p:sldId id="567" r:id="rId147"/>
    <p:sldId id="568" r:id="rId148"/>
    <p:sldId id="569" r:id="rId149"/>
    <p:sldId id="570" r:id="rId150"/>
    <p:sldId id="571" r:id="rId151"/>
    <p:sldId id="572" r:id="rId152"/>
    <p:sldId id="573" r:id="rId153"/>
    <p:sldId id="574" r:id="rId154"/>
    <p:sldId id="575" r:id="rId155"/>
    <p:sldId id="576" r:id="rId156"/>
    <p:sldId id="577" r:id="rId157"/>
    <p:sldId id="578" r:id="rId158"/>
    <p:sldId id="579" r:id="rId159"/>
    <p:sldId id="580" r:id="rId160"/>
    <p:sldId id="455" r:id="rId161"/>
    <p:sldId id="581" r:id="rId162"/>
    <p:sldId id="625" r:id="rId163"/>
    <p:sldId id="626" r:id="rId164"/>
    <p:sldId id="638" r:id="rId165"/>
    <p:sldId id="639" r:id="rId166"/>
    <p:sldId id="595" r:id="rId167"/>
    <p:sldId id="596" r:id="rId168"/>
    <p:sldId id="628" r:id="rId169"/>
    <p:sldId id="446" r:id="rId170"/>
    <p:sldId id="448" r:id="rId171"/>
    <p:sldId id="449" r:id="rId172"/>
    <p:sldId id="629" r:id="rId173"/>
    <p:sldId id="635" r:id="rId174"/>
    <p:sldId id="636" r:id="rId175"/>
    <p:sldId id="637" r:id="rId176"/>
    <p:sldId id="318" r:id="rId177"/>
    <p:sldId id="588" r:id="rId178"/>
    <p:sldId id="589" r:id="rId179"/>
    <p:sldId id="320" r:id="rId180"/>
    <p:sldId id="345" r:id="rId1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A629233C-E7DD-7E49-95B2-7978CA245F64}">
          <p14:sldIdLst>
            <p14:sldId id="435"/>
            <p14:sldId id="433"/>
            <p14:sldId id="432"/>
            <p14:sldId id="620"/>
            <p14:sldId id="615"/>
            <p14:sldId id="616"/>
            <p14:sldId id="617"/>
            <p14:sldId id="618"/>
            <p14:sldId id="619"/>
            <p14:sldId id="586"/>
            <p14:sldId id="460"/>
            <p14:sldId id="461"/>
            <p14:sldId id="463"/>
            <p14:sldId id="464"/>
            <p14:sldId id="465"/>
            <p14:sldId id="467"/>
            <p14:sldId id="468"/>
            <p14:sldId id="640"/>
            <p14:sldId id="641"/>
            <p14:sldId id="471"/>
            <p14:sldId id="310"/>
            <p14:sldId id="621"/>
            <p14:sldId id="632"/>
            <p14:sldId id="459"/>
            <p14:sldId id="451"/>
          </p14:sldIdLst>
        </p14:section>
        <p14:section name="Chapters" id="{5F72733C-528B-3149-9661-757A25260018}">
          <p14:sldIdLst>
            <p14:sldId id="472"/>
            <p14:sldId id="473"/>
            <p14:sldId id="477"/>
            <p14:sldId id="478"/>
            <p14:sldId id="479"/>
            <p14:sldId id="480"/>
            <p14:sldId id="481"/>
            <p14:sldId id="482"/>
            <p14:sldId id="483"/>
            <p14:sldId id="485"/>
            <p14:sldId id="486"/>
            <p14:sldId id="487"/>
            <p14:sldId id="488"/>
            <p14:sldId id="489"/>
            <p14:sldId id="490"/>
            <p14:sldId id="491"/>
            <p14:sldId id="492"/>
            <p14:sldId id="493"/>
            <p14:sldId id="494"/>
            <p14:sldId id="496"/>
            <p14:sldId id="497"/>
            <p14:sldId id="498"/>
            <p14:sldId id="503"/>
            <p14:sldId id="505"/>
            <p14:sldId id="504"/>
            <p14:sldId id="512"/>
            <p14:sldId id="454"/>
            <p14:sldId id="513"/>
            <p14:sldId id="514"/>
            <p14:sldId id="515"/>
            <p14:sldId id="517"/>
            <p14:sldId id="518"/>
            <p14:sldId id="519"/>
            <p14:sldId id="520"/>
            <p14:sldId id="521"/>
            <p14:sldId id="522"/>
            <p14:sldId id="532"/>
            <p14:sldId id="533"/>
            <p14:sldId id="534"/>
            <p14:sldId id="535"/>
            <p14:sldId id="536"/>
            <p14:sldId id="541"/>
            <p14:sldId id="542"/>
            <p14:sldId id="544"/>
            <p14:sldId id="545"/>
            <p14:sldId id="546"/>
            <p14:sldId id="547"/>
            <p14:sldId id="548"/>
            <p14:sldId id="549"/>
            <p14:sldId id="550"/>
            <p14:sldId id="551"/>
            <p14:sldId id="599"/>
            <p14:sldId id="622"/>
            <p14:sldId id="523"/>
            <p14:sldId id="524"/>
            <p14:sldId id="525"/>
            <p14:sldId id="526"/>
            <p14:sldId id="527"/>
            <p14:sldId id="528"/>
            <p14:sldId id="529"/>
            <p14:sldId id="530"/>
            <p14:sldId id="531"/>
            <p14:sldId id="540"/>
            <p14:sldId id="543"/>
            <p14:sldId id="623"/>
            <p14:sldId id="633"/>
            <p14:sldId id="634"/>
            <p14:sldId id="4045"/>
            <p14:sldId id="457"/>
            <p14:sldId id="453"/>
            <p14:sldId id="592"/>
            <p14:sldId id="552"/>
            <p14:sldId id="553"/>
            <p14:sldId id="554"/>
            <p14:sldId id="555"/>
            <p14:sldId id="556"/>
            <p14:sldId id="566"/>
            <p14:sldId id="558"/>
            <p14:sldId id="559"/>
            <p14:sldId id="567"/>
            <p14:sldId id="568"/>
            <p14:sldId id="569"/>
            <p14:sldId id="570"/>
            <p14:sldId id="571"/>
            <p14:sldId id="572"/>
            <p14:sldId id="573"/>
            <p14:sldId id="574"/>
            <p14:sldId id="575"/>
            <p14:sldId id="576"/>
            <p14:sldId id="577"/>
            <p14:sldId id="578"/>
            <p14:sldId id="579"/>
            <p14:sldId id="580"/>
            <p14:sldId id="455"/>
            <p14:sldId id="581"/>
            <p14:sldId id="625"/>
            <p14:sldId id="626"/>
            <p14:sldId id="638"/>
            <p14:sldId id="639"/>
            <p14:sldId id="595"/>
            <p14:sldId id="596"/>
            <p14:sldId id="628"/>
            <p14:sldId id="446"/>
            <p14:sldId id="448"/>
            <p14:sldId id="449"/>
          </p14:sldIdLst>
        </p14:section>
        <p14:section name="Conclusion" id="{B28B22C2-3E91-9E43-9BF3-3B4C347B6E3D}">
          <p14:sldIdLst>
            <p14:sldId id="629"/>
            <p14:sldId id="635"/>
            <p14:sldId id="636"/>
            <p14:sldId id="637"/>
            <p14:sldId id="318"/>
            <p14:sldId id="588"/>
            <p14:sldId id="589"/>
            <p14:sldId id="320"/>
            <p14:sldId id="3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90" autoAdjust="0"/>
    <p:restoredTop sz="95491" autoAdjust="0"/>
  </p:normalViewPr>
  <p:slideViewPr>
    <p:cSldViewPr snapToGrid="0" snapToObjects="1">
      <p:cViewPr>
        <p:scale>
          <a:sx n="67" d="100"/>
          <a:sy n="67" d="100"/>
        </p:scale>
        <p:origin x="800" y="1808"/>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90" d="100"/>
        <a:sy n="90" d="100"/>
      </p:scale>
      <p:origin x="0" y="123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7.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167"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162" Type="http://schemas.openxmlformats.org/officeDocument/2006/relationships/slide" Target="slides/slide120.xml"/><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slide" Target="slides/slide110.xml"/><Relationship Id="rId173" Type="http://schemas.openxmlformats.org/officeDocument/2006/relationships/slide" Target="slides/slide13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slide" Target="slides/slide13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8.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0F62506-9B7F-0045-A383-4B173B9EA867}" type="presOf" srcId="{580AAA11-E1E4-FC4E-A546-63E521F462A7}" destId="{DAE7F6D9-575B-6C47-9F2C-6177EB4BA541}" srcOrd="0" destOrd="0" presId="urn:microsoft.com/office/officeart/2005/8/layout/cycle1"/>
    <dgm:cxn modelId="{FA3AD218-748A-9D4B-BC11-30F7DCB69D95}" type="presOf" srcId="{0858D728-97B0-1A41-82DA-1572CE14754F}" destId="{9BE0E30D-6CC1-3143-BC4A-4FF2C5039316}" srcOrd="0" destOrd="0" presId="urn:microsoft.com/office/officeart/2005/8/layout/cycle1"/>
    <dgm:cxn modelId="{3AFB3220-5C57-294E-89D1-16E6A983BBD7}" type="presOf" srcId="{D805A741-31F4-6D45-A082-4AD4C7B066F1}" destId="{7D368AA8-A897-6A44-B2ED-5420DBBF55CD}" srcOrd="0" destOrd="0" presId="urn:microsoft.com/office/officeart/2005/8/layout/cycle1"/>
    <dgm:cxn modelId="{898B4C20-6342-124C-BCA7-A0E051BFF65A}" type="presOf" srcId="{19401D75-4FA1-2642-9C39-67D34D8AB9EC}" destId="{37E24780-EDFC-1D4D-B756-C90BE821441B}" srcOrd="0" destOrd="0" presId="urn:microsoft.com/office/officeart/2005/8/layout/cycle1"/>
    <dgm:cxn modelId="{7D5E7F23-3E89-A444-A22D-0D36FEFC8A5E}"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CF48627-814F-F443-B89F-6A648D55FDB8}" type="presOf" srcId="{931AD6AD-68AD-1F4D-802F-C6CD780A0CDB}" destId="{19DCBC3D-EF34-4444-B52C-E59D1C44CC9D}" srcOrd="0" destOrd="0" presId="urn:microsoft.com/office/officeart/2005/8/layout/cycle1"/>
    <dgm:cxn modelId="{7A691C2F-852A-2D46-97FA-F18008E3FE4C}" type="presOf" srcId="{63159F5F-19C4-974F-B4D9-6A8388E3A179}" destId="{DC85BF06-3190-2C49-B38C-CC01414F9567}" srcOrd="0" destOrd="0" presId="urn:microsoft.com/office/officeart/2005/8/layout/cycle1"/>
    <dgm:cxn modelId="{3F778332-AF01-0B4C-85D9-4E7E4194A800}"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6E9D03D-A124-1640-AE63-9802DEB348B8}" type="presOf" srcId="{8E1255C9-F847-A440-83FF-7AA254CCB896}" destId="{974F300E-4386-5845-9047-D2E50BE5B9DF}" srcOrd="0" destOrd="0" presId="urn:microsoft.com/office/officeart/2005/8/layout/cycle1"/>
    <dgm:cxn modelId="{9CF8D53D-88E1-7845-97FE-041A1CCF06EC}" type="presOf" srcId="{55B5CCF6-1B65-AC49-B1EC-CD09807E71EF}" destId="{76EDA6DC-5A32-7640-86D9-A3D1F65AC2D3}" srcOrd="0" destOrd="0" presId="urn:microsoft.com/office/officeart/2005/8/layout/cycle1"/>
    <dgm:cxn modelId="{A95B3F43-913C-6747-B369-CFD6823B8019}"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51CDC59-D131-394B-A85A-65E2C8D89E4D}" type="presOf" srcId="{D548EBB6-B1A8-4E4A-94F3-38AFF917AA13}" destId="{A85B6194-0CD3-0046-9C07-12EA626BEFA3}" srcOrd="0" destOrd="0" presId="urn:microsoft.com/office/officeart/2005/8/layout/cycle1"/>
    <dgm:cxn modelId="{79522C67-F727-FB46-9C3C-1B3FF80F096A}" type="presOf" srcId="{B6065800-F57E-6842-B73C-614AFBC2DE05}" destId="{2990F259-A510-7044-A15A-189FB55AE5CB}" srcOrd="0" destOrd="0" presId="urn:microsoft.com/office/officeart/2005/8/layout/cycle1"/>
    <dgm:cxn modelId="{72C2786A-170A-7941-BC19-D19D3C3A61E2}" type="presOf" srcId="{591E9484-33B2-714C-AA5D-D47E80DA12F9}" destId="{CDA9BE8C-41E5-BF45-BAB4-5B91BDDEFF8D}" srcOrd="0" destOrd="0" presId="urn:microsoft.com/office/officeart/2005/8/layout/cycle1"/>
    <dgm:cxn modelId="{1645E080-0E66-3042-9970-F0B14D40F2CA}" type="presOf" srcId="{6533DBF9-2933-D44A-B9F0-8FC24EC06F20}" destId="{C4FE94AE-AFAE-8743-9525-171FDA850E0F}" srcOrd="0" destOrd="0" presId="urn:microsoft.com/office/officeart/2005/8/layout/cycle1"/>
    <dgm:cxn modelId="{485A8B86-E2D7-9843-B47A-5D50108E985F}" type="presOf" srcId="{F73B3211-1799-3F44-92B6-7CEE57ECB2D3}" destId="{BF6C208F-01F8-574D-980A-D40F886CF760}" srcOrd="0" destOrd="0" presId="urn:microsoft.com/office/officeart/2005/8/layout/cycle1"/>
    <dgm:cxn modelId="{3D153088-8A63-D744-A086-F11B5524CA42}" type="presOf" srcId="{81D20D5D-F15B-B844-BCE7-07FE2E88C5B6}" destId="{2467F156-8EB3-F044-8664-8B186FD19D40}" srcOrd="0" destOrd="0" presId="urn:microsoft.com/office/officeart/2005/8/layout/cycle1"/>
    <dgm:cxn modelId="{E5794E8E-0448-974E-A839-D2CE4C761A28}"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07BDA9D-99F3-BD44-BCFB-D717A3DFF830}"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0B9EB4-639C-374D-A338-7D86FE452BC9}"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F2DB8C5-39F2-DA4C-9BC9-1A78C2D8290B}"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D3320D3-1B73-B045-ADE4-849A63A7765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C9118EB-FF21-3040-9084-8365B540EBB6}" type="presOf" srcId="{A9914442-2057-0542-A0EA-F935FCA28993}" destId="{B4CE740F-E5F8-1040-9068-3C0CA6A81D60}" srcOrd="0" destOrd="0" presId="urn:microsoft.com/office/officeart/2005/8/layout/cycle1"/>
    <dgm:cxn modelId="{7546D2F3-3276-7E4B-9449-9091A19B0125}" type="presOf" srcId="{325DB5A0-FE7A-8245-9663-7B515E4DF4C8}" destId="{EAEA7D1D-8D8A-4A4B-812D-D24179AFED27}" srcOrd="0" destOrd="0" presId="urn:microsoft.com/office/officeart/2005/8/layout/cycle1"/>
    <dgm:cxn modelId="{E8B5C9F5-5835-4544-B5B4-AF67C59D6FA8}" type="presOf" srcId="{D7E87DE1-03EB-D748-89C5-D76845DF9F58}" destId="{12C576B8-5B2D-B04B-98C4-29D5E499FD83}" srcOrd="0" destOrd="0" presId="urn:microsoft.com/office/officeart/2005/8/layout/cycle1"/>
    <dgm:cxn modelId="{DCA83F37-2F16-624B-AEBB-F8C2E2B948B7}" type="presParOf" srcId="{974F300E-4386-5845-9047-D2E50BE5B9DF}" destId="{BF1A72C0-4F23-214E-B2C0-EC3432C35438}" srcOrd="0" destOrd="0" presId="urn:microsoft.com/office/officeart/2005/8/layout/cycle1"/>
    <dgm:cxn modelId="{8DE26363-D8D8-4145-85A3-D63D8A7DED3B}" type="presParOf" srcId="{974F300E-4386-5845-9047-D2E50BE5B9DF}" destId="{92DA8A36-05F4-4B4C-B207-6FB4CBC9688F}" srcOrd="1" destOrd="0" presId="urn:microsoft.com/office/officeart/2005/8/layout/cycle1"/>
    <dgm:cxn modelId="{1C21968B-9966-3648-AA5A-6F9EE4C3AE0F}" type="presParOf" srcId="{974F300E-4386-5845-9047-D2E50BE5B9DF}" destId="{2990F259-A510-7044-A15A-189FB55AE5CB}" srcOrd="2" destOrd="0" presId="urn:microsoft.com/office/officeart/2005/8/layout/cycle1"/>
    <dgm:cxn modelId="{BDEA0E8F-7058-3444-98D3-47A9D9D2DECF}" type="presParOf" srcId="{974F300E-4386-5845-9047-D2E50BE5B9DF}" destId="{A7A1548F-03D0-7F43-8C4C-631804CE4126}" srcOrd="3" destOrd="0" presId="urn:microsoft.com/office/officeart/2005/8/layout/cycle1"/>
    <dgm:cxn modelId="{0EBEE22E-F93E-114C-98C7-B00A4E4C7C71}" type="presParOf" srcId="{974F300E-4386-5845-9047-D2E50BE5B9DF}" destId="{EAEA7D1D-8D8A-4A4B-812D-D24179AFED27}" srcOrd="4" destOrd="0" presId="urn:microsoft.com/office/officeart/2005/8/layout/cycle1"/>
    <dgm:cxn modelId="{E667B7EA-D333-5B44-8BB2-C517597E5E4A}" type="presParOf" srcId="{974F300E-4386-5845-9047-D2E50BE5B9DF}" destId="{2257407E-2335-6E46-9533-50F1A4869162}" srcOrd="5" destOrd="0" presId="urn:microsoft.com/office/officeart/2005/8/layout/cycle1"/>
    <dgm:cxn modelId="{08A60648-2297-7643-805E-180CC8292461}" type="presParOf" srcId="{974F300E-4386-5845-9047-D2E50BE5B9DF}" destId="{3467B5D4-61EB-4C46-BB87-881C0920F2D1}" srcOrd="6" destOrd="0" presId="urn:microsoft.com/office/officeart/2005/8/layout/cycle1"/>
    <dgm:cxn modelId="{8DC36204-E02F-9F4B-B0FF-A6DEF3D31F0F}" type="presParOf" srcId="{974F300E-4386-5845-9047-D2E50BE5B9DF}" destId="{2467F156-8EB3-F044-8664-8B186FD19D40}" srcOrd="7" destOrd="0" presId="urn:microsoft.com/office/officeart/2005/8/layout/cycle1"/>
    <dgm:cxn modelId="{9EC6FDFA-59F4-CA45-845F-81517542D1CD}" type="presParOf" srcId="{974F300E-4386-5845-9047-D2E50BE5B9DF}" destId="{DC85BF06-3190-2C49-B38C-CC01414F9567}" srcOrd="8" destOrd="0" presId="urn:microsoft.com/office/officeart/2005/8/layout/cycle1"/>
    <dgm:cxn modelId="{3C4A5945-1762-934B-96EB-E4470197CCEF}" type="presParOf" srcId="{974F300E-4386-5845-9047-D2E50BE5B9DF}" destId="{818521AB-CB19-3245-AC47-32330EC1D05A}" srcOrd="9" destOrd="0" presId="urn:microsoft.com/office/officeart/2005/8/layout/cycle1"/>
    <dgm:cxn modelId="{FA1D39A9-E782-9347-8518-32DEBEAA55F1}" type="presParOf" srcId="{974F300E-4386-5845-9047-D2E50BE5B9DF}" destId="{A85B6194-0CD3-0046-9C07-12EA626BEFA3}" srcOrd="10" destOrd="0" presId="urn:microsoft.com/office/officeart/2005/8/layout/cycle1"/>
    <dgm:cxn modelId="{CE6449CF-0941-DD44-8878-2287C21CAA02}" type="presParOf" srcId="{974F300E-4386-5845-9047-D2E50BE5B9DF}" destId="{76EDA6DC-5A32-7640-86D9-A3D1F65AC2D3}" srcOrd="11" destOrd="0" presId="urn:microsoft.com/office/officeart/2005/8/layout/cycle1"/>
    <dgm:cxn modelId="{4A17DED6-D8FE-9B4C-811E-A73CB594984B}" type="presParOf" srcId="{974F300E-4386-5845-9047-D2E50BE5B9DF}" destId="{5FEB966B-5E78-494C-B5A1-6F18B3A362B7}" srcOrd="12" destOrd="0" presId="urn:microsoft.com/office/officeart/2005/8/layout/cycle1"/>
    <dgm:cxn modelId="{4ECDD9D5-C77E-6140-AFC8-CBEEEBAA0757}" type="presParOf" srcId="{974F300E-4386-5845-9047-D2E50BE5B9DF}" destId="{9BE0E30D-6CC1-3143-BC4A-4FF2C5039316}" srcOrd="13" destOrd="0" presId="urn:microsoft.com/office/officeart/2005/8/layout/cycle1"/>
    <dgm:cxn modelId="{592DB12F-7C13-BA49-95A2-897BE9A8C2EF}" type="presParOf" srcId="{974F300E-4386-5845-9047-D2E50BE5B9DF}" destId="{37E24780-EDFC-1D4D-B756-C90BE821441B}" srcOrd="14" destOrd="0" presId="urn:microsoft.com/office/officeart/2005/8/layout/cycle1"/>
    <dgm:cxn modelId="{702B2845-0E52-7A49-90C6-590B8E643913}" type="presParOf" srcId="{974F300E-4386-5845-9047-D2E50BE5B9DF}" destId="{788B510C-5C6F-7E4F-BD2A-4B0F37349509}" srcOrd="15" destOrd="0" presId="urn:microsoft.com/office/officeart/2005/8/layout/cycle1"/>
    <dgm:cxn modelId="{2B467511-D4A3-0F40-A89E-E693A3D63FA0}" type="presParOf" srcId="{974F300E-4386-5845-9047-D2E50BE5B9DF}" destId="{BF6C208F-01F8-574D-980A-D40F886CF760}" srcOrd="16" destOrd="0" presId="urn:microsoft.com/office/officeart/2005/8/layout/cycle1"/>
    <dgm:cxn modelId="{8BB77D12-05A2-FA49-98DD-FEC27A0C5223}" type="presParOf" srcId="{974F300E-4386-5845-9047-D2E50BE5B9DF}" destId="{DAE7F6D9-575B-6C47-9F2C-6177EB4BA541}" srcOrd="17" destOrd="0" presId="urn:microsoft.com/office/officeart/2005/8/layout/cycle1"/>
    <dgm:cxn modelId="{B7AB476A-2EDC-FF4D-AEE9-5021DA5950EC}" type="presParOf" srcId="{974F300E-4386-5845-9047-D2E50BE5B9DF}" destId="{3AD74439-13B4-6B4C-A74C-96BE28333D49}" srcOrd="18" destOrd="0" presId="urn:microsoft.com/office/officeart/2005/8/layout/cycle1"/>
    <dgm:cxn modelId="{37C3962B-367F-FB4C-A0F1-41928B4FAA28}" type="presParOf" srcId="{974F300E-4386-5845-9047-D2E50BE5B9DF}" destId="{B4CE740F-E5F8-1040-9068-3C0CA6A81D60}" srcOrd="19" destOrd="0" presId="urn:microsoft.com/office/officeart/2005/8/layout/cycle1"/>
    <dgm:cxn modelId="{6F37240F-16E5-3949-8421-90A225034B83}" type="presParOf" srcId="{974F300E-4386-5845-9047-D2E50BE5B9DF}" destId="{7D368AA8-A897-6A44-B2ED-5420DBBF55CD}" srcOrd="20" destOrd="0" presId="urn:microsoft.com/office/officeart/2005/8/layout/cycle1"/>
    <dgm:cxn modelId="{0BF070D5-2FEF-364B-BA52-A6539E7CB282}" type="presParOf" srcId="{974F300E-4386-5845-9047-D2E50BE5B9DF}" destId="{256A8A82-B1CB-EF43-AB66-A3D1C8A54B59}" srcOrd="21" destOrd="0" presId="urn:microsoft.com/office/officeart/2005/8/layout/cycle1"/>
    <dgm:cxn modelId="{8B246919-DC00-794D-A2F0-A5137A375FB9}" type="presParOf" srcId="{974F300E-4386-5845-9047-D2E50BE5B9DF}" destId="{36444405-91CC-BC45-909E-8AE477F1EC7C}" srcOrd="22" destOrd="0" presId="urn:microsoft.com/office/officeart/2005/8/layout/cycle1"/>
    <dgm:cxn modelId="{A8E9EA99-4D94-FE4C-9652-526796CA0A21}" type="presParOf" srcId="{974F300E-4386-5845-9047-D2E50BE5B9DF}" destId="{0EBEA1BD-8C57-A847-A4A1-BD492A397D4A}" srcOrd="23" destOrd="0" presId="urn:microsoft.com/office/officeart/2005/8/layout/cycle1"/>
    <dgm:cxn modelId="{147DCEBD-939E-014F-AF0E-304D9CD27B95}" type="presParOf" srcId="{974F300E-4386-5845-9047-D2E50BE5B9DF}" destId="{A1257670-91AA-B74E-AFCB-48382C466D43}" srcOrd="24" destOrd="0" presId="urn:microsoft.com/office/officeart/2005/8/layout/cycle1"/>
    <dgm:cxn modelId="{2071326E-66F3-0840-8BE1-A8BAB6F1636E}" type="presParOf" srcId="{974F300E-4386-5845-9047-D2E50BE5B9DF}" destId="{19DCBC3D-EF34-4444-B52C-E59D1C44CC9D}" srcOrd="25" destOrd="0" presId="urn:microsoft.com/office/officeart/2005/8/layout/cycle1"/>
    <dgm:cxn modelId="{39528E0F-54BC-0848-95D6-2A9DD8A5E9AD}" type="presParOf" srcId="{974F300E-4386-5845-9047-D2E50BE5B9DF}" destId="{CDA9BE8C-41E5-BF45-BAB4-5B91BDDEFF8D}" srcOrd="26" destOrd="0" presId="urn:microsoft.com/office/officeart/2005/8/layout/cycle1"/>
    <dgm:cxn modelId="{5874E16E-EAB6-174B-80EA-3CC48A245993}" type="presParOf" srcId="{974F300E-4386-5845-9047-D2E50BE5B9DF}" destId="{731680F6-F070-374C-97C4-FB0156E03231}" srcOrd="27" destOrd="0" presId="urn:microsoft.com/office/officeart/2005/8/layout/cycle1"/>
    <dgm:cxn modelId="{5D75997E-A254-E949-80F7-3DB149DF6845}" type="presParOf" srcId="{974F300E-4386-5845-9047-D2E50BE5B9DF}" destId="{12C576B8-5B2D-B04B-98C4-29D5E499FD83}" srcOrd="28" destOrd="0" presId="urn:microsoft.com/office/officeart/2005/8/layout/cycle1"/>
    <dgm:cxn modelId="{1FD8CAA4-2C99-EC41-8680-AFB436D5DA3A}" type="presParOf" srcId="{974F300E-4386-5845-9047-D2E50BE5B9DF}" destId="{C4FE94AE-AFAE-8743-9525-171FDA850E0F}" srcOrd="29" destOrd="0" presId="urn:microsoft.com/office/officeart/2005/8/layout/cycle1"/>
    <dgm:cxn modelId="{8F6EF74D-57AC-8849-929C-2929BCD36BC5}" type="presParOf" srcId="{974F300E-4386-5845-9047-D2E50BE5B9DF}" destId="{FBD4D212-3E98-9843-8795-297F9EDDD657}" srcOrd="30" destOrd="0" presId="urn:microsoft.com/office/officeart/2005/8/layout/cycle1"/>
    <dgm:cxn modelId="{65836957-0056-FB40-BC9D-399FCF4D518C}" type="presParOf" srcId="{974F300E-4386-5845-9047-D2E50BE5B9DF}" destId="{54CDBF4B-9D09-3242-A1D5-0506BD1712C5}" srcOrd="31" destOrd="0" presId="urn:microsoft.com/office/officeart/2005/8/layout/cycle1"/>
    <dgm:cxn modelId="{DC4E56E8-2813-4B46-8704-147B28F394B3}" type="presParOf" srcId="{974F300E-4386-5845-9047-D2E50BE5B9DF}" destId="{49452468-AA65-834B-B75D-72A0A7810E13}" srcOrd="32" destOrd="0" presId="urn:microsoft.com/office/officeart/2005/8/layout/cycle1"/>
    <dgm:cxn modelId="{F645EB6C-1B5D-1A45-A7B4-360DDE4158CB}" type="presParOf" srcId="{974F300E-4386-5845-9047-D2E50BE5B9DF}" destId="{B0C742D0-6463-FF41-BE88-36D0AF1ED5D5}" srcOrd="33" destOrd="0" presId="urn:microsoft.com/office/officeart/2005/8/layout/cycle1"/>
    <dgm:cxn modelId="{0A2543D0-A74F-5045-A162-344C75BF84CB}" type="presParOf" srcId="{974F300E-4386-5845-9047-D2E50BE5B9DF}" destId="{CE064FAD-9527-C04A-986D-ADE7F29D4AAF}" srcOrd="34" destOrd="0" presId="urn:microsoft.com/office/officeart/2005/8/layout/cycle1"/>
    <dgm:cxn modelId="{4F38B49F-23A4-944D-8BAA-893A099A638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we have now come to Exodus. Who were the first readers of this book of Exodus that we’re studying</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29EB1C-C972-4045-B685-1725C69CCA42}" type="slidenum">
              <a:rPr lang="zh-CN" altLang="en-US" sz="1200">
                <a:solidFill>
                  <a:srgbClr val="000000"/>
                </a:solidFill>
              </a:rPr>
              <a:pPr/>
              <a:t>11</a:t>
            </a:fld>
            <a:endParaRPr lang="en-US" altLang="zh-CN" sz="1200">
              <a:solidFill>
                <a:srgbClr val="000000"/>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a:cs typeface="Arial"/>
            </a:endParaRPr>
          </a:p>
          <a:p>
            <a:pPr eaLnBrk="1" hangingPunct="1"/>
            <a:r>
              <a:rPr lang="en-US" altLang="zh-CN">
                <a:latin typeface="Arial"/>
                <a:cs typeface="Arial"/>
              </a:rPr>
              <a:t>Genesis ends with Jacob's large family in Egypt. </a:t>
            </a:r>
            <a:r>
              <a:rPr lang="en-US" sz="1200" kern="1200">
                <a:solidFill>
                  <a:schemeClr val="tx1"/>
                </a:solidFill>
                <a:effectLst/>
                <a:latin typeface="Arial"/>
                <a:ea typeface="+mn-ea"/>
                <a:cs typeface="Arial"/>
              </a:rPr>
              <a:t>Now in Exodus we see God making huge strides on his promise to form Jacob’s family into a country.</a:t>
            </a:r>
            <a:r>
              <a:rPr lang="en-SG">
                <a:effectLst/>
                <a:latin typeface="Arial"/>
                <a:cs typeface="Arial"/>
              </a:rPr>
              <a:t> </a:t>
            </a:r>
            <a:endParaRPr lang="zh-CN" altLang="en-US">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60088FD-BD27-194E-8E51-BB810FBA89AE}" type="slidenum">
              <a:rPr lang="zh-CN" altLang="en-US" sz="1200">
                <a:solidFill>
                  <a:prstClr val="black"/>
                </a:solidFill>
              </a:rPr>
              <a:pPr/>
              <a:t>12</a:t>
            </a:fld>
            <a:endParaRPr lang="en-US" altLang="zh-CN" sz="1200">
              <a:solidFill>
                <a:prstClr val="black"/>
              </a:solidFill>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In September 2016 my wife Susan and I had the privilege to visit</a:t>
            </a:r>
            <a:r>
              <a:rPr lang="en-US" baseline="0">
                <a:latin typeface="Arial"/>
                <a:cs typeface="Arial"/>
              </a:rPr>
              <a:t> Corinth, Greece.</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13</a:t>
            </a:fld>
            <a:endParaRPr lang="en-US"/>
          </a:p>
        </p:txBody>
      </p:sp>
    </p:spTree>
    <p:extLst>
      <p:ext uri="{BB962C8B-B14F-4D97-AF65-F5344CB8AC3E}">
        <p14:creationId xmlns:p14="http://schemas.microsoft.com/office/powerpoint/2010/main" val="3148694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One</a:t>
            </a:r>
            <a:r>
              <a:rPr lang="en-US" baseline="0">
                <a:latin typeface="Arial"/>
                <a:cs typeface="Arial"/>
              </a:rPr>
              <a:t> of the challenges was managing the train system.</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995724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Fortunately,</a:t>
            </a:r>
            <a:r>
              <a:rPr lang="en-US" baseline="0"/>
              <a:t> my three years of Greek in seminary came in handy, for the sign told us "Exodus," meaning "way out." </a:t>
            </a:r>
          </a:p>
          <a:p>
            <a:r>
              <a:rPr lang="en-US" baseline="0"/>
              <a:t>• OK, yes, it was in English too!</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15</a:t>
            </a:fld>
            <a:endParaRPr lang="en-US"/>
          </a:p>
        </p:txBody>
      </p:sp>
    </p:spTree>
    <p:extLst>
      <p:ext uri="{BB962C8B-B14F-4D97-AF65-F5344CB8AC3E}">
        <p14:creationId xmlns:p14="http://schemas.microsoft.com/office/powerpoint/2010/main" val="970524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04389C0-70E2-1A42-99F5-5E1918AE5088}" type="slidenum">
              <a:rPr lang="zh-CN" altLang="en-US" sz="1200">
                <a:solidFill>
                  <a:prstClr val="black"/>
                </a:solidFill>
              </a:rPr>
              <a:pPr/>
              <a:t>16</a:t>
            </a:fld>
            <a:endParaRPr lang="en-US" altLang="zh-CN" sz="1200">
              <a:solidFill>
                <a:prstClr val="black"/>
              </a:solidFill>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03B4B72-2821-A14F-BD2E-F60E0F9C65B6}" type="slidenum">
              <a:rPr lang="zh-CN" altLang="en-US" sz="1200">
                <a:solidFill>
                  <a:prstClr val="black"/>
                </a:solidFill>
              </a:rPr>
              <a:pPr/>
              <a:t>17</a:t>
            </a:fld>
            <a:endParaRPr lang="en-US" altLang="zh-CN" sz="1200">
              <a:solidFill>
                <a:prstClr val="black"/>
              </a:solidFill>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BF5479-7962-304A-A9F4-6759797A2CA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D69D04-2F7D-5947-A18C-DEDAE6331CE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Change is all around us. You can’t avoid it. We see constant changes in our technology, attitudes, values, families and this church—our people, our programs and now our service time.</a:t>
            </a:r>
            <a:r>
              <a:rPr lang="en-SG">
                <a:effectLst/>
                <a:latin typeface="Arial"/>
                <a:cs typeface="Arial"/>
              </a:rPr>
              <a:t> </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7A99B32-D1D1-8C44-8DDD-69C068CC7A40}" type="slidenum">
              <a:rPr lang="zh-CN" altLang="en-US" sz="1200">
                <a:solidFill>
                  <a:prstClr val="black"/>
                </a:solidFill>
              </a:rPr>
              <a:pPr/>
              <a:t>20</a:t>
            </a:fld>
            <a:endParaRPr lang="en-US" altLang="zh-CN" sz="1200">
              <a:solidFill>
                <a:prstClr val="black"/>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forms us by delivering us to display his sovereignty and concern.</a:t>
            </a:r>
            <a:r>
              <a:rPr lang="en-SG">
                <a:effectLst/>
                <a:latin typeface="Arial"/>
                <a:cs typeface="Arial"/>
              </a:rPr>
              <a:t> </a:t>
            </a:r>
            <a:endParaRPr lang="en-US">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6B7E20-556C-914E-81C1-56208CD00818}" type="slidenum">
              <a:rPr lang="zh-CN" altLang="en-US" sz="1200">
                <a:solidFill>
                  <a:prstClr val="black"/>
                </a:solidFill>
              </a:rPr>
              <a:pPr/>
              <a:t>27</a:t>
            </a:fld>
            <a:endParaRPr lang="en-US" altLang="zh-CN"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DC2A45A-1CAD-074E-976A-214CEC2575A9}" type="slidenum">
              <a:rPr lang="zh-CN" altLang="en-US" sz="1200">
                <a:solidFill>
                  <a:prstClr val="black"/>
                </a:solidFill>
              </a:rPr>
              <a:pPr/>
              <a:t>28</a:t>
            </a:fld>
            <a:endParaRPr lang="en-US" altLang="zh-CN" sz="1200">
              <a:solidFill>
                <a:prstClr val="black"/>
              </a:solidFill>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422A8C3-979B-7241-95A5-A31B4B83A1D5}" type="slidenum">
              <a:rPr lang="zh-CN" altLang="en-US" sz="1200">
                <a:solidFill>
                  <a:prstClr val="black"/>
                </a:solidFill>
              </a:rPr>
              <a:pPr/>
              <a:t>36</a:t>
            </a:fld>
            <a:endParaRPr lang="en-US" altLang="zh-CN" sz="1200">
              <a:solidFill>
                <a:prstClr val="black"/>
              </a:solidFill>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3C88BC7-7B7D-664A-8C51-989D7813C3EA}" type="slidenum">
              <a:rPr lang="zh-CN" altLang="en-US" sz="1200">
                <a:solidFill>
                  <a:prstClr val="black"/>
                </a:solidFill>
              </a:rPr>
              <a:pPr/>
              <a:t>37</a:t>
            </a:fld>
            <a:endParaRPr lang="en-US" altLang="zh-CN" sz="1200">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a:ea typeface="+mn-ea"/>
                <a:cs typeface="Arial"/>
              </a:rPr>
              <a:t>I wonder how much the changes around us contribute to </a:t>
            </a:r>
            <a:r>
              <a:rPr lang="en-US" sz="1200" b="1" i="1" kern="1200">
                <a:solidFill>
                  <a:schemeClr val="tx1"/>
                </a:solidFill>
                <a:effectLst/>
                <a:latin typeface="Arial"/>
                <a:ea typeface="+mn-ea"/>
                <a:cs typeface="Arial"/>
              </a:rPr>
              <a:t>God</a:t>
            </a:r>
            <a:r>
              <a:rPr lang="en-US" sz="1200" kern="1200">
                <a:solidFill>
                  <a:schemeClr val="tx1"/>
                </a:solidFill>
                <a:effectLst/>
                <a:latin typeface="Arial"/>
                <a:ea typeface="+mn-ea"/>
                <a:cs typeface="Arial"/>
              </a:rPr>
              <a:t> forming us. </a:t>
            </a:r>
            <a:r>
              <a:rPr lang="en-US" sz="1200" kern="1200" dirty="0">
                <a:solidFill>
                  <a:schemeClr val="tx1"/>
                </a:solidFill>
                <a:effectLst/>
                <a:latin typeface="Arial"/>
                <a:ea typeface="+mn-ea"/>
                <a:cs typeface="Arial"/>
              </a:rPr>
              <a:t>How much of the changes in your life do you credit to God? Do you see what he is doing in your life? We often talk about God forming in us, though.</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334D4A-D014-5546-B888-1D42E5BB3550}" type="slidenum">
              <a:rPr lang="zh-CN" altLang="en-US" sz="1200">
                <a:solidFill>
                  <a:prstClr val="black"/>
                </a:solidFill>
              </a:rPr>
              <a:pPr/>
              <a:t>38</a:t>
            </a:fld>
            <a:endParaRPr lang="en-US" altLang="zh-CN"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9D54D2-BFAC-3C4A-B066-DC54974BE463}" type="slidenum">
              <a:rPr lang="zh-CN" altLang="en-US" sz="1200">
                <a:solidFill>
                  <a:prstClr val="black"/>
                </a:solidFill>
              </a:rPr>
              <a:pPr/>
              <a:t>39</a:t>
            </a:fld>
            <a:endParaRPr lang="en-US" altLang="zh-CN"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746B05-AEEE-164E-AFBF-5BA8368FCF36}" type="slidenum">
              <a:rPr lang="zh-CN" altLang="en-US" sz="1200">
                <a:solidFill>
                  <a:prstClr val="black"/>
                </a:solidFill>
              </a:rPr>
              <a:pPr/>
              <a:t>41</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03A59E-F1B0-8A46-AE3E-4D23B5DD7C37}" type="slidenum">
              <a:rPr lang="zh-CN" altLang="en-US" sz="1200">
                <a:solidFill>
                  <a:prstClr val="black"/>
                </a:solidFill>
              </a:rPr>
              <a:pPr/>
              <a:t>42</a:t>
            </a:fld>
            <a:endParaRPr lang="en-US" altLang="zh-CN" sz="1200">
              <a:solidFill>
                <a:prstClr val="black"/>
              </a:solidFill>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43</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37D1D2D-3351-F749-ABA5-718CEC1290B6}" type="slidenum">
              <a:rPr lang="zh-CN" altLang="en-US" sz="1200">
                <a:solidFill>
                  <a:prstClr val="black"/>
                </a:solidFill>
              </a:rPr>
              <a:pPr/>
              <a:t>45</a:t>
            </a:fld>
            <a:endParaRPr lang="en-US" altLang="zh-CN" sz="1200">
              <a:solidFill>
                <a:prstClr val="black"/>
              </a:solidFill>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84007BA-A8FC-5C4A-AC65-80C0B4D3D507}" type="slidenum">
              <a:rPr lang="zh-CN" altLang="en-US" sz="1200">
                <a:solidFill>
                  <a:prstClr val="black"/>
                </a:solidFill>
              </a:rPr>
              <a:pPr/>
              <a:t>46</a:t>
            </a:fld>
            <a:endParaRPr lang="en-US" altLang="zh-CN" sz="1200">
              <a:solidFill>
                <a:prstClr val="black"/>
              </a:solidFill>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ECBA7A1-9304-A34E-A480-9AFB013428C0}" type="slidenum">
              <a:rPr lang="zh-CN" altLang="en-US" sz="1200">
                <a:solidFill>
                  <a:prstClr val="black"/>
                </a:solidFill>
              </a:rPr>
              <a:pPr/>
              <a:t>47</a:t>
            </a:fld>
            <a:endParaRPr lang="en-US" altLang="zh-CN" sz="1200">
              <a:solidFill>
                <a:prstClr val="black"/>
              </a:solidFill>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333C9F3-2EAC-2244-88C4-9A8DCFDDA2F6}" type="slidenum">
              <a:rPr lang="en-US" sz="1200">
                <a:solidFill>
                  <a:srgbClr val="000000"/>
                </a:solidFill>
                <a:latin typeface="Arial" charset="0"/>
              </a:rPr>
              <a:pPr/>
              <a:t>50</a:t>
            </a:fld>
            <a:endParaRPr lang="en-US" sz="1200">
              <a:solidFill>
                <a:srgbClr val="000000"/>
              </a:solidFill>
              <a:latin typeface="Arial"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The real issue we don’t often discuss is this: Why is God </a:t>
            </a:r>
            <a:r>
              <a:rPr lang="en-US" sz="1200" u="sng" kern="1200">
                <a:solidFill>
                  <a:schemeClr val="tx1"/>
                </a:solidFill>
                <a:effectLst/>
                <a:latin typeface="Arial"/>
                <a:ea typeface="+mn-ea"/>
                <a:cs typeface="Arial"/>
              </a:rPr>
              <a:t>forming</a:t>
            </a:r>
            <a:r>
              <a:rPr lang="en-US" sz="1200" kern="1200">
                <a:solidFill>
                  <a:schemeClr val="tx1"/>
                </a:solidFill>
                <a:effectLst/>
                <a:latin typeface="Arial"/>
                <a:ea typeface="+mn-ea"/>
                <a:cs typeface="Arial"/>
              </a:rPr>
              <a:t> us?</a:t>
            </a:r>
            <a:r>
              <a:rPr lang="en-SG">
                <a:effectLst/>
                <a:latin typeface="Arial"/>
                <a:cs typeface="Arial"/>
              </a:rPr>
              <a:t> </a:t>
            </a:r>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6266097-72F6-A743-AD8F-09AC214B900E}" type="slidenum">
              <a:rPr lang="en-US" sz="1200">
                <a:solidFill>
                  <a:srgbClr val="000000"/>
                </a:solidFill>
                <a:latin typeface="Arial" charset="0"/>
              </a:rPr>
              <a:pPr/>
              <a:t>53</a:t>
            </a:fld>
            <a:endParaRPr lang="en-US" sz="1200">
              <a:solidFill>
                <a:srgbClr val="000000"/>
              </a:solidFill>
              <a:latin typeface="Arial"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669FE2E-F951-D748-AC68-72B9EA67CF2D}" type="slidenum">
              <a:rPr lang="en-US" sz="1200">
                <a:solidFill>
                  <a:srgbClr val="000000"/>
                </a:solidFill>
                <a:latin typeface="Arial" charset="0"/>
              </a:rPr>
              <a:pPr/>
              <a:t>54</a:t>
            </a:fld>
            <a:endParaRPr lang="en-US" sz="1200">
              <a:solidFill>
                <a:srgbClr val="000000"/>
              </a:solidFill>
              <a:latin typeface="Arial"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A7AE77B-389B-454E-A93F-1006020E99F6}" type="slidenum">
              <a:rPr lang="en-US" sz="1200">
                <a:solidFill>
                  <a:srgbClr val="000000"/>
                </a:solidFill>
                <a:latin typeface="Arial" charset="0"/>
              </a:rPr>
              <a:pPr/>
              <a:t>55</a:t>
            </a:fld>
            <a:endParaRPr lang="en-US" sz="1200">
              <a:solidFill>
                <a:srgbClr val="000000"/>
              </a:solidFill>
              <a:latin typeface="Arial"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5889EDE-F37A-1741-B8B6-8D5FF82063DF}" type="slidenum">
              <a:rPr lang="zh-CN" altLang="en-US" sz="1200">
                <a:solidFill>
                  <a:prstClr val="black"/>
                </a:solidFill>
              </a:rPr>
              <a:pPr/>
              <a:t>56</a:t>
            </a:fld>
            <a:endParaRPr lang="en-US" altLang="zh-CN" sz="120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9C64A9A-5C3F-154F-A766-2B7817531AC3}" type="slidenum">
              <a:rPr lang="zh-CN" altLang="en-US" sz="1200">
                <a:solidFill>
                  <a:prstClr val="black"/>
                </a:solidFill>
              </a:rPr>
              <a:pPr/>
              <a:t>57</a:t>
            </a:fld>
            <a:endParaRPr lang="en-US" altLang="zh-CN" sz="1200">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386086-6236-9640-A2D9-8136C8FB47C2}" type="slidenum">
              <a:rPr lang="zh-CN" altLang="en-US" sz="1200">
                <a:solidFill>
                  <a:srgbClr val="000000"/>
                </a:solidFill>
              </a:rPr>
              <a:pPr/>
              <a:t>58</a:t>
            </a:fld>
            <a:endParaRPr lang="en-US" altLang="zh-CN"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6CE592C-BF7D-6847-A191-926853259ADE}" type="slidenum">
              <a:rPr lang="zh-CN" altLang="en-US" sz="1200">
                <a:solidFill>
                  <a:prstClr val="black"/>
                </a:solidFill>
              </a:rPr>
              <a:pPr/>
              <a:t>59</a:t>
            </a:fld>
            <a:endParaRPr lang="en-US" altLang="zh-CN" sz="1200">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85809-7F58-054C-8830-93D7846D430E}" type="slidenum">
              <a:rPr lang="zh-CN" altLang="en-US" sz="1200">
                <a:solidFill>
                  <a:prstClr val="black"/>
                </a:solidFill>
              </a:rPr>
              <a:pPr/>
              <a:t>60</a:t>
            </a:fld>
            <a:endParaRPr lang="en-US" altLang="zh-CN"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C066EA5-1EF4-D44E-B117-75889E5ECDE0}" type="slidenum">
              <a:rPr lang="en-US" sz="1200">
                <a:solidFill>
                  <a:srgbClr val="000000"/>
                </a:solidFill>
                <a:latin typeface="Arial" charset="0"/>
              </a:rPr>
              <a:pPr/>
              <a:t>61</a:t>
            </a:fld>
            <a:endParaRPr lang="en-US" sz="1200">
              <a:solidFill>
                <a:srgbClr val="000000"/>
              </a:solidFill>
              <a:latin typeface="Arial" charset="0"/>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3F8D675-AAEF-7F4F-B36F-8DECBB6DFDFF}" type="slidenum">
              <a:rPr lang="en-US" sz="1200">
                <a:solidFill>
                  <a:srgbClr val="000000"/>
                </a:solidFill>
                <a:latin typeface="Arial" charset="0"/>
              </a:rPr>
              <a:pPr/>
              <a:t>64</a:t>
            </a:fld>
            <a:endParaRPr lang="en-US" sz="1200">
              <a:solidFill>
                <a:srgbClr val="000000"/>
              </a:solidFill>
              <a:latin typeface="Arial"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ln/>
        </p:spPr>
      </p:sp>
      <p:sp>
        <p:nvSpPr>
          <p:cNvPr id="4464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rPr>
              <a:t>Translators, please drag the wording and image on the right over the above image and text and then translate them.</a:t>
            </a:r>
          </a:p>
        </p:txBody>
      </p:sp>
      <p:sp>
        <p:nvSpPr>
          <p:cNvPr id="4464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71A782D-11B7-EB4A-B049-9B2FFCA66646}" type="slidenum">
              <a:rPr lang="zh-CN" altLang="en-US" sz="1200">
                <a:solidFill>
                  <a:prstClr val="black"/>
                </a:solidFill>
                <a:ea typeface="MS PGothic" charset="0"/>
                <a:cs typeface="MS PGothic" charset="0"/>
              </a:rPr>
              <a:pPr/>
              <a:t>66</a:t>
            </a:fld>
            <a:endParaRPr lang="en-US" altLang="zh-CN" sz="1200">
              <a:solidFill>
                <a:prstClr val="black"/>
              </a:solidFill>
              <a:ea typeface="MS PGothic" charset="0"/>
              <a:cs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17D6863-0EC8-6C4B-9117-562ACC6C528D}" type="slidenum">
              <a:rPr lang="zh-CN" altLang="en-US" sz="1200">
                <a:solidFill>
                  <a:prstClr val="black"/>
                </a:solidFill>
              </a:rPr>
              <a:pPr/>
              <a:t>68</a:t>
            </a:fld>
            <a:endParaRPr lang="en-US" altLang="zh-CN" sz="1200">
              <a:solidFill>
                <a:prstClr val="black"/>
              </a:solidFill>
            </a:endParaRPr>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5943CD-3602-0540-A6DB-1EF1FA5E3194}" type="slidenum">
              <a:rPr lang="en-US" sz="1200">
                <a:solidFill>
                  <a:srgbClr val="000000"/>
                </a:solidFill>
                <a:ea typeface="MS PGothic" charset="0"/>
                <a:cs typeface="MS PGothic" charset="0"/>
              </a:rPr>
              <a:pPr/>
              <a:t>69</a:t>
            </a:fld>
            <a:endParaRPr lang="en-US" sz="1200">
              <a:solidFill>
                <a:srgbClr val="000000"/>
              </a:solidFill>
              <a:ea typeface="MS PGothic" charset="0"/>
              <a:cs typeface="MS PGothic"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51FE9EA-643B-8B4C-90C8-726109CEC5A7}" type="slidenum">
              <a:rPr lang="en-US" sz="1200">
                <a:solidFill>
                  <a:srgbClr val="000000"/>
                </a:solidFill>
                <a:ea typeface="MS PGothic" charset="0"/>
                <a:cs typeface="MS PGothic" charset="0"/>
              </a:rPr>
              <a:pPr/>
              <a:t>70</a:t>
            </a:fld>
            <a:endParaRPr lang="en-US" sz="1200">
              <a:solidFill>
                <a:srgbClr val="000000"/>
              </a:solidFill>
              <a:ea typeface="MS PGothic" charset="0"/>
              <a:cs typeface="MS PGothic" charset="0"/>
            </a:endParaRPr>
          </a:p>
        </p:txBody>
      </p:sp>
      <p:sp>
        <p:nvSpPr>
          <p:cNvPr id="458754" name="Rectangle 2"/>
          <p:cNvSpPr>
            <a:spLocks noGrp="1" noRot="1" noChangeAspect="1" noChangeArrowheads="1"/>
          </p:cNvSpPr>
          <p:nvPr>
            <p:ph type="sldImg"/>
          </p:nvPr>
        </p:nvSpPr>
        <p:spPr>
          <a:solidFill>
            <a:srgbClr val="FFFFFF"/>
          </a:solidFill>
          <a:ln/>
        </p:spPr>
      </p:sp>
      <p:sp>
        <p:nvSpPr>
          <p:cNvPr id="458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644E132-13AF-B54A-B55E-B859C2562FF9}" type="slidenum">
              <a:rPr lang="en-US" sz="1200">
                <a:solidFill>
                  <a:srgbClr val="000000"/>
                </a:solidFill>
                <a:ea typeface="MS PGothic" charset="0"/>
                <a:cs typeface="MS PGothic" charset="0"/>
              </a:rPr>
              <a:pPr/>
              <a:t>71</a:t>
            </a:fld>
            <a:endParaRPr lang="en-US" sz="1200">
              <a:solidFill>
                <a:srgbClr val="000000"/>
              </a:solidFill>
              <a:ea typeface="MS PGothic" charset="0"/>
              <a:cs typeface="MS PGothic" charset="0"/>
            </a:endParaRPr>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E0C07E-9EA1-F943-ADF0-40D12C7C10A3}" type="slidenum">
              <a:rPr lang="en-US" sz="1200">
                <a:solidFill>
                  <a:srgbClr val="000000"/>
                </a:solidFill>
                <a:ea typeface="MS PGothic" charset="0"/>
                <a:cs typeface="MS PGothic" charset="0"/>
              </a:rPr>
              <a:pPr/>
              <a:t>72</a:t>
            </a:fld>
            <a:endParaRPr lang="en-US" sz="1200">
              <a:solidFill>
                <a:srgbClr val="000000"/>
              </a:solidFill>
              <a:ea typeface="MS PGothic" charset="0"/>
              <a:cs typeface="MS PGothic" charset="0"/>
            </a:endParaRPr>
          </a:p>
        </p:txBody>
      </p:sp>
      <p:sp>
        <p:nvSpPr>
          <p:cNvPr id="462850" name="Rectangle 2"/>
          <p:cNvSpPr>
            <a:spLocks noGrp="1" noRot="1" noChangeAspect="1" noChangeArrowheads="1"/>
          </p:cNvSpPr>
          <p:nvPr>
            <p:ph type="sldImg"/>
          </p:nvPr>
        </p:nvSpPr>
        <p:spPr>
          <a:solidFill>
            <a:srgbClr val="FFFFFF"/>
          </a:solidFill>
          <a:ln/>
        </p:spPr>
      </p:sp>
      <p:sp>
        <p:nvSpPr>
          <p:cNvPr id="46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891F6ED-9102-EC4F-BB69-A32F1D9ECECB}" type="slidenum">
              <a:rPr lang="en-US" sz="1200">
                <a:solidFill>
                  <a:srgbClr val="000000"/>
                </a:solidFill>
                <a:ea typeface="MS PGothic" charset="0"/>
                <a:cs typeface="MS PGothic" charset="0"/>
              </a:rPr>
              <a:pPr/>
              <a:t>74</a:t>
            </a:fld>
            <a:endParaRPr lang="en-US" sz="1200">
              <a:solidFill>
                <a:srgbClr val="000000"/>
              </a:solidFill>
              <a:ea typeface="MS PGothic" charset="0"/>
              <a:cs typeface="MS PGothic" charset="0"/>
            </a:endParaRPr>
          </a:p>
        </p:txBody>
      </p:sp>
      <p:sp>
        <p:nvSpPr>
          <p:cNvPr id="464898" name="Rectangle 2"/>
          <p:cNvSpPr>
            <a:spLocks noGrp="1" noRot="1" noChangeAspect="1" noChangeArrowheads="1"/>
          </p:cNvSpPr>
          <p:nvPr>
            <p:ph type="sldImg"/>
          </p:nvPr>
        </p:nvSpPr>
        <p:spPr>
          <a:solidFill>
            <a:srgbClr val="FFFFFF"/>
          </a:solidFill>
          <a:ln/>
        </p:spPr>
      </p:sp>
      <p:sp>
        <p:nvSpPr>
          <p:cNvPr id="46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73F9B7-95CB-E942-8523-8C57416E2699}" type="slidenum">
              <a:rPr lang="zh-CN" altLang="en-US" sz="1200">
                <a:solidFill>
                  <a:srgbClr val="000000"/>
                </a:solidFill>
              </a:rPr>
              <a:pPr/>
              <a:t>76</a:t>
            </a:fld>
            <a:endParaRPr lang="en-US" altLang="zh-CN" sz="1200">
              <a:solidFill>
                <a:srgbClr val="000000"/>
              </a:solidFill>
            </a:endParaRPr>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6</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pPr eaLnBrk="1" hangingPunct="1">
              <a:spcBef>
                <a:spcPct val="0"/>
              </a:spcBef>
            </a:pPr>
            <a:r>
              <a:rPr lang="en-US">
                <a:latin typeface="Arial"/>
                <a:cs typeface="Arial"/>
              </a:rPr>
              <a:t>Moses wrote</a:t>
            </a:r>
            <a:r>
              <a:rPr lang="en-US" baseline="0">
                <a:latin typeface="Arial"/>
                <a:cs typeface="Arial"/>
              </a:rPr>
              <a:t> the first five books of the Bible after Israel had escaped Egypt. Yet they still needed to see why.</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77BC120-92EF-8C40-A4CC-C4811D284E92}" type="slidenum">
              <a:rPr lang="zh-CN" altLang="en-US" sz="1200">
                <a:solidFill>
                  <a:srgbClr val="000000"/>
                </a:solidFill>
                <a:latin typeface="Arial" charset="0"/>
              </a:rPr>
              <a:pPr/>
              <a:t>79</a:t>
            </a:fld>
            <a:endParaRPr lang="en-US" altLang="zh-CN" sz="1200">
              <a:solidFill>
                <a:srgbClr val="000000"/>
              </a:solidFill>
              <a:latin typeface="Arial"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BF60E32-1191-E043-BCA7-A0AB5AA71693}" type="slidenum">
              <a:rPr lang="zh-CN" altLang="en-US" sz="1200">
                <a:solidFill>
                  <a:prstClr val="black"/>
                </a:solidFill>
              </a:rPr>
              <a:pPr/>
              <a:t>80</a:t>
            </a:fld>
            <a:endParaRPr lang="en-US" altLang="zh-CN" sz="1200">
              <a:solidFill>
                <a:prstClr val="black"/>
              </a:solidFill>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5907AD4-1815-E043-884E-ECC37CCF6CF2}" type="slidenum">
              <a:rPr lang="zh-CN" altLang="en-US" sz="1200">
                <a:solidFill>
                  <a:prstClr val="black"/>
                </a:solidFill>
              </a:rPr>
              <a:pPr/>
              <a:t>81</a:t>
            </a:fld>
            <a:endParaRPr lang="en-US" altLang="zh-CN" sz="1200">
              <a:solidFill>
                <a:prstClr val="black"/>
              </a:solidFill>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32F16E9-3B9B-DB43-B0E2-64F5EDB32C5A}" type="slidenum">
              <a:rPr lang="zh-CN" altLang="en-US" sz="1200">
                <a:solidFill>
                  <a:prstClr val="black"/>
                </a:solidFill>
              </a:rPr>
              <a:pPr/>
              <a:t>82</a:t>
            </a:fld>
            <a:endParaRPr lang="en-US" altLang="zh-CN" sz="1200">
              <a:solidFill>
                <a:prstClr val="black"/>
              </a:solidFill>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B52F1B1-1C44-8445-8D60-E52F6E9F03A6}" type="slidenum">
              <a:rPr lang="zh-CN" altLang="en-US" sz="1200">
                <a:solidFill>
                  <a:prstClr val="black"/>
                </a:solidFill>
              </a:rPr>
              <a:pPr/>
              <a:t>83</a:t>
            </a:fld>
            <a:endParaRPr lang="en-US" altLang="zh-CN" sz="1200">
              <a:solidFill>
                <a:prstClr val="black"/>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9E1CA95-9646-1A41-B908-D163A80CB591}" type="slidenum">
              <a:rPr lang="en-US" sz="1200">
                <a:solidFill>
                  <a:srgbClr val="000000"/>
                </a:solidFill>
                <a:latin typeface="Arial" charset="0"/>
              </a:rPr>
              <a:pPr/>
              <a:t>84</a:t>
            </a:fld>
            <a:endParaRPr lang="en-US" sz="1200">
              <a:solidFill>
                <a:srgbClr val="000000"/>
              </a:solidFill>
              <a:latin typeface="Arial"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FDF6879-5CBE-A947-ACAF-4267921C1B9A}" type="slidenum">
              <a:rPr lang="zh-CN" altLang="en-US" sz="1200">
                <a:solidFill>
                  <a:prstClr val="black"/>
                </a:solidFill>
              </a:rPr>
              <a:pPr/>
              <a:t>85</a:t>
            </a:fld>
            <a:endParaRPr lang="en-US" altLang="zh-CN" sz="1200">
              <a:solidFill>
                <a:prstClr val="black"/>
              </a:solidFill>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BC29467-D7D4-6E40-90D0-BF8BECB8DD1B}" type="slidenum">
              <a:rPr lang="zh-CN" altLang="en-US" sz="1200">
                <a:solidFill>
                  <a:prstClr val="black"/>
                </a:solidFill>
              </a:rPr>
              <a:pPr/>
              <a:t>87</a:t>
            </a:fld>
            <a:endParaRPr lang="en-US" altLang="zh-CN" sz="1200">
              <a:solidFill>
                <a:prstClr val="black"/>
              </a:solidFill>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208D85F-BD92-0E4B-8FD8-600C4341E69F}" type="slidenum">
              <a:rPr lang="zh-CN" altLang="en-US" sz="1200">
                <a:solidFill>
                  <a:prstClr val="black"/>
                </a:solidFill>
              </a:rPr>
              <a:pPr/>
              <a:t>88</a:t>
            </a:fld>
            <a:endParaRPr lang="en-US" altLang="zh-CN" sz="1200">
              <a:solidFill>
                <a:prstClr val="black"/>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97B7216-8FE1-BA47-9C2E-8839EC839650}" type="slidenum">
              <a:rPr lang="en-US" sz="1200">
                <a:solidFill>
                  <a:srgbClr val="000000"/>
                </a:solidFill>
                <a:ea typeface="MS PGothic" charset="0"/>
                <a:cs typeface="MS PGothic" charset="0"/>
              </a:rPr>
              <a:pPr/>
              <a:t>89</a:t>
            </a:fld>
            <a:endParaRPr lang="en-US" sz="1200">
              <a:solidFill>
                <a:srgbClr val="000000"/>
              </a:solidFill>
              <a:ea typeface="MS PGothic" charset="0"/>
              <a:cs typeface="MS PGothic" charset="0"/>
            </a:endParaRPr>
          </a:p>
        </p:txBody>
      </p:sp>
      <p:sp>
        <p:nvSpPr>
          <p:cNvPr id="454658" name="Rectangle 2"/>
          <p:cNvSpPr>
            <a:spLocks noGrp="1" noRot="1" noChangeAspect="1" noChangeArrowheads="1"/>
          </p:cNvSpPr>
          <p:nvPr>
            <p:ph type="sldImg"/>
          </p:nvPr>
        </p:nvSpPr>
        <p:spPr>
          <a:solidFill>
            <a:srgbClr val="FFFFFF"/>
          </a:solidFill>
          <a:ln/>
        </p:spPr>
      </p:sp>
      <p:sp>
        <p:nvSpPr>
          <p:cNvPr id="454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994E53-89D6-874A-A899-BB335078F619}" type="slidenum">
              <a:rPr lang="zh-CN" altLang="en-US" sz="1200">
                <a:solidFill>
                  <a:prstClr val="black"/>
                </a:solidFill>
              </a:rPr>
              <a:pPr/>
              <a:t>7</a:t>
            </a:fld>
            <a:endParaRPr lang="en-US" altLang="zh-CN" sz="1200">
              <a:solidFill>
                <a:prstClr val="black"/>
              </a:solidFill>
            </a:endParaRPr>
          </a:p>
        </p:txBody>
      </p:sp>
      <p:sp>
        <p:nvSpPr>
          <p:cNvPr id="417794" name="Rectangle 2"/>
          <p:cNvSpPr>
            <a:spLocks noGrp="1" noRot="1" noChangeAspect="1" noChangeArrowheads="1"/>
          </p:cNvSpPr>
          <p:nvPr>
            <p:ph type="sldImg"/>
          </p:nvPr>
        </p:nvSpPr>
        <p:spPr>
          <a:xfrm>
            <a:off x="1130300" y="674688"/>
            <a:ext cx="4597400" cy="3448050"/>
          </a:xfrm>
          <a:solidFill>
            <a:srgbClr val="FFFFFF"/>
          </a:solidFill>
          <a:ln/>
        </p:spPr>
      </p:sp>
      <p:sp>
        <p:nvSpPr>
          <p:cNvPr id="4177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Genesis told</a:t>
            </a:r>
            <a:r>
              <a:rPr lang="en-US" altLang="zh-CN" baseline="0">
                <a:latin typeface="Arial"/>
                <a:ea typeface="ＭＳ Ｐゴシック" charset="0"/>
                <a:cs typeface="Arial"/>
              </a:rPr>
              <a:t> the original Jewiush audience in the wilderness that they were a unique, chosen people.</a:t>
            </a:r>
            <a:endParaRPr lang="zh-CN" altLang="en-US">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forms us by delivering us to display his sovereignty and concern.</a:t>
            </a:r>
            <a:r>
              <a:rPr lang="en-SG">
                <a:effectLst/>
                <a:latin typeface="Arial"/>
                <a:cs typeface="Arial"/>
              </a:rPr>
              <a:t> </a:t>
            </a:r>
            <a:endParaRPr lang="en-US">
              <a:latin typeface="Arial"/>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forms us by instructing us to witness of his dwelling with us!</a:t>
            </a:r>
            <a:r>
              <a:rPr lang="en-SG">
                <a:effectLst/>
                <a:latin typeface="Arial"/>
                <a:cs typeface="Arial"/>
              </a:rPr>
              <a:t> </a:t>
            </a:r>
            <a:endParaRPr lang="en-US">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5E6070-0C9F-6B4B-BFED-8BB16BBA360A}" type="slidenum">
              <a:rPr lang="zh-CN" altLang="en-US" sz="1200">
                <a:solidFill>
                  <a:srgbClr val="000000"/>
                </a:solidFill>
              </a:rPr>
              <a:pPr/>
              <a:t>96</a:t>
            </a:fld>
            <a:endParaRPr lang="en-US" altLang="zh-CN" sz="1200">
              <a:solidFill>
                <a:srgbClr val="000000"/>
              </a:solidFill>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1CC2072-7EDD-0749-85C1-E14B40389233}" type="slidenum">
              <a:rPr lang="zh-CN" altLang="en-US" sz="1200">
                <a:solidFill>
                  <a:prstClr val="black"/>
                </a:solidFill>
              </a:rPr>
              <a:pPr/>
              <a:t>98</a:t>
            </a:fld>
            <a:endParaRPr lang="en-US" altLang="zh-CN" sz="1200">
              <a:solidFill>
                <a:prstClr val="black"/>
              </a:solidFill>
            </a:endParaRPr>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8907219-11EB-634B-BDFB-2A2DD285DC08}" type="slidenum">
              <a:rPr lang="zh-CN" altLang="en-US" sz="1200">
                <a:solidFill>
                  <a:prstClr val="black"/>
                </a:solidFill>
              </a:rPr>
              <a:pPr/>
              <a:t>99</a:t>
            </a:fld>
            <a:endParaRPr lang="en-US" altLang="zh-CN"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DF1FC2-9462-2A4E-8ABD-C1CAB8CAD123}" type="slidenum">
              <a:rPr lang="zh-CN" altLang="en-US" sz="1200">
                <a:solidFill>
                  <a:prstClr val="black"/>
                </a:solidFill>
              </a:rPr>
              <a:pPr/>
              <a:t>100</a:t>
            </a:fld>
            <a:endParaRPr lang="en-US" altLang="zh-CN" sz="1200">
              <a:solidFill>
                <a:prstClr val="black"/>
              </a:solidFill>
            </a:endParaRPr>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Genesis told the original audience coming from the</a:t>
            </a:r>
            <a:r>
              <a:rPr lang="en-US" baseline="0">
                <a:latin typeface="Arial"/>
                <a:cs typeface="Arial"/>
              </a:rPr>
              <a:t> idols of Egypt and </a:t>
            </a:r>
            <a:r>
              <a:rPr lang="en-US">
                <a:latin typeface="Arial"/>
                <a:cs typeface="Arial"/>
              </a:rPr>
              <a:t>heading</a:t>
            </a:r>
            <a:r>
              <a:rPr lang="en-US" baseline="0">
                <a:latin typeface="Arial"/>
                <a:cs typeface="Arial"/>
              </a:rPr>
              <a:t> to the idols of Canaan that they needed to be faithful to God. But how? Two ways!</a:t>
            </a:r>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E1589CA-42AB-3D40-9B84-9DFABC4D498F}" type="slidenum">
              <a:rPr lang="zh-CN" altLang="en-US" sz="1200">
                <a:solidFill>
                  <a:prstClr val="black"/>
                </a:solidFill>
              </a:rPr>
              <a:pPr/>
              <a:t>104</a:t>
            </a:fld>
            <a:endParaRPr lang="en-US" altLang="zh-CN" sz="1200">
              <a:solidFill>
                <a:prstClr val="black"/>
              </a:solidFill>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257EEAF-A3B0-364E-B08C-941E7A51DB2C}" type="slidenum">
              <a:rPr lang="zh-CN" altLang="en-US" sz="1200">
                <a:solidFill>
                  <a:prstClr val="black"/>
                </a:solidFill>
              </a:rPr>
              <a:pPr/>
              <a:t>111</a:t>
            </a:fld>
            <a:endParaRPr lang="en-US" altLang="zh-CN" sz="1200">
              <a:solidFill>
                <a:prstClr val="black"/>
              </a:solidFill>
            </a:endParaRPr>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385442C-8DFD-3D44-B4DD-71245C1D2417}" type="slidenum">
              <a:rPr lang="zh-CN" altLang="en-US" sz="1200">
                <a:solidFill>
                  <a:prstClr val="black"/>
                </a:solidFill>
              </a:rPr>
              <a:pPr/>
              <a:t>112</a:t>
            </a:fld>
            <a:endParaRPr lang="en-US" altLang="zh-CN" sz="1200">
              <a:solidFill>
                <a:prstClr val="black"/>
              </a:solidFill>
            </a:endParaRPr>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mr-IN" dirty="0"/>
              <a:t>"</a:t>
            </a:r>
            <a:r>
              <a:rPr lang="en-US" b="1" dirty="0"/>
              <a:t>The Table of Showbread.</a:t>
            </a:r>
          </a:p>
          <a:p>
            <a:r>
              <a:rPr lang="en-US" dirty="0"/>
              <a:t>This reminds us of Christ who is </a:t>
            </a:r>
            <a:r>
              <a:rPr lang="mr-IN" dirty="0"/>
              <a:t>"</a:t>
            </a:r>
            <a:r>
              <a:rPr lang="en-US" dirty="0"/>
              <a:t>the Bread of life.</a:t>
            </a:r>
            <a:r>
              <a:rPr lang="mr-IN" dirty="0"/>
              <a:t>"</a:t>
            </a:r>
            <a:r>
              <a:rPr lang="en-US" dirty="0"/>
              <a:t> We must feed on Him daily.</a:t>
            </a:r>
          </a:p>
          <a:p>
            <a:r>
              <a:rPr lang="en-US" b="1" dirty="0"/>
              <a:t>The Golden Candlestick.</a:t>
            </a:r>
          </a:p>
          <a:p>
            <a:r>
              <a:rPr lang="en-US" dirty="0"/>
              <a:t>This speaks of Christ as </a:t>
            </a:r>
            <a:r>
              <a:rPr lang="mr-IN" dirty="0"/>
              <a:t>"</a:t>
            </a:r>
            <a:r>
              <a:rPr lang="en-US" dirty="0"/>
              <a:t>the Light of the world.</a:t>
            </a:r>
            <a:r>
              <a:rPr lang="mr-IN" dirty="0"/>
              <a:t>"</a:t>
            </a:r>
            <a:endParaRPr lang="en-US" dirty="0"/>
          </a:p>
          <a:p>
            <a:r>
              <a:rPr lang="en-US" b="1" dirty="0"/>
              <a:t>The Golden Altar.</a:t>
            </a:r>
          </a:p>
          <a:p>
            <a:r>
              <a:rPr lang="en-US" dirty="0"/>
              <a:t>This points to Christ as the One by whom we have access to God in prayer.</a:t>
            </a:r>
          </a:p>
          <a:p>
            <a:r>
              <a:rPr lang="en-US" b="1" dirty="0"/>
              <a:t>The Ark.</a:t>
            </a:r>
          </a:p>
          <a:p>
            <a:r>
              <a:rPr lang="en-US" dirty="0"/>
              <a:t>This speaks of Christ</a:t>
            </a:r>
            <a:r>
              <a:rPr lang="fr-FR" dirty="0"/>
              <a:t>'</a:t>
            </a:r>
            <a:r>
              <a:rPr lang="en-US" dirty="0"/>
              <a:t>s Person and His work. The lid of </a:t>
            </a:r>
            <a:r>
              <a:rPr lang="mr-IN" dirty="0"/>
              <a:t>"</a:t>
            </a:r>
            <a:r>
              <a:rPr lang="en-US" dirty="0"/>
              <a:t>Mercy Seat</a:t>
            </a:r>
            <a:r>
              <a:rPr lang="mr-IN" dirty="0"/>
              <a:t>"</a:t>
            </a:r>
            <a:r>
              <a:rPr lang="en-US" dirty="0"/>
              <a:t> of the ark was where the blood of the sin offering was sprinkled. God said, </a:t>
            </a:r>
            <a:r>
              <a:rPr lang="mr-IN" dirty="0"/>
              <a:t>"</a:t>
            </a:r>
            <a:r>
              <a:rPr lang="en-US" dirty="0"/>
              <a:t>There will I meet with you, and I will commune with you from above the mercy seat....</a:t>
            </a:r>
            <a:r>
              <a:rPr lang="mr-IN" dirty="0"/>
              <a:t>"</a:t>
            </a:r>
            <a:r>
              <a:rPr lang="en-US" dirty="0"/>
              <a:t> (Exodus 25:22).</a:t>
            </a:r>
            <a:r>
              <a:rPr lang="mr-IN" dirty="0"/>
              <a: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dirty="0"/>
              <a:t>"</a:t>
            </a:r>
            <a:r>
              <a:rPr lang="en-US" dirty="0"/>
              <a:t>Now look at the diagram. We see that the position of the furniture in the courtyard and in the Tabernacle formed a cross. Was this just chance? No! God told Moses exactly where every piece of furniture should be.</a:t>
            </a:r>
            <a:r>
              <a:rPr lang="mr-IN" dirty="0"/>
              <a: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DD6F07E-BBE3-DB46-9522-B433ADA78BB6}" type="slidenum">
              <a:rPr lang="zh-CN" altLang="en-US" sz="1200">
                <a:solidFill>
                  <a:prstClr val="black"/>
                </a:solidFill>
              </a:rPr>
              <a:pPr/>
              <a:t>115</a:t>
            </a:fld>
            <a:endParaRPr lang="en-US" altLang="zh-CN" sz="1200">
              <a:solidFill>
                <a:prstClr val="black"/>
              </a:solidFill>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tLang="zh-CN" b="0" dirty="0">
                <a:latin typeface="Calibri" charset="0"/>
              </a:rPr>
              <a:t>Both Jews and pagans viewed the temple not so much as the place where a deity was </a:t>
            </a:r>
            <a:r>
              <a:rPr lang="en-US" altLang="zh-CN" b="0" i="1" dirty="0">
                <a:latin typeface="Calibri" charset="0"/>
              </a:rPr>
              <a:t>worshipped</a:t>
            </a:r>
            <a:r>
              <a:rPr lang="en-US" altLang="zh-CN" b="0" dirty="0">
                <a:latin typeface="Calibri" charset="0"/>
              </a:rPr>
              <a:t>, but rather the </a:t>
            </a:r>
            <a:r>
              <a:rPr lang="en-US" altLang="zh-CN" b="0" u="sng" dirty="0">
                <a:latin typeface="Calibri" charset="0"/>
              </a:rPr>
              <a:t>place where the deity </a:t>
            </a:r>
            <a:r>
              <a:rPr lang="en-US" altLang="zh-CN" b="0" i="1" u="sng" dirty="0">
                <a:latin typeface="Calibri" charset="0"/>
              </a:rPr>
              <a:t>dwelt</a:t>
            </a:r>
            <a:r>
              <a:rPr lang="en-US" altLang="zh-CN" b="0" i="1" dirty="0">
                <a:latin typeface="Calibri" charset="0"/>
              </a:rPr>
              <a:t>.</a:t>
            </a:r>
            <a:r>
              <a:rPr lang="en-US" altLang="zh-CN" b="0" dirty="0">
                <a:latin typeface="Calibri" charset="0"/>
              </a:rPr>
              <a:t>  These were in fact palaces of their divine king, although Solomon acknowledged that no </a:t>
            </a:r>
            <a:r>
              <a:rPr lang="mr-IN" altLang="ja-JP" b="0" dirty="0">
                <a:latin typeface="Calibri" charset="0"/>
              </a:rPr>
              <a:t>"</a:t>
            </a:r>
            <a:r>
              <a:rPr lang="en-US" altLang="ja-JP" b="0" dirty="0">
                <a:latin typeface="Calibri" charset="0"/>
              </a:rPr>
              <a:t>house</a:t>
            </a:r>
            <a:r>
              <a:rPr lang="mr-IN" altLang="ja-JP" b="0" dirty="0">
                <a:latin typeface="Calibri" charset="0"/>
              </a:rPr>
              <a:t>"</a:t>
            </a:r>
            <a:r>
              <a:rPr lang="en-US" altLang="ja-JP" b="0" dirty="0">
                <a:latin typeface="Calibri" charset="0"/>
              </a:rPr>
              <a:t> (</a:t>
            </a:r>
            <a:r>
              <a:rPr lang="en-US" altLang="ja-JP" b="0" i="1" dirty="0" err="1">
                <a:latin typeface="Calibri" charset="0"/>
              </a:rPr>
              <a:t>beth</a:t>
            </a:r>
            <a:r>
              <a:rPr lang="en-US" altLang="ja-JP" b="0" dirty="0">
                <a:latin typeface="Calibri" charset="0"/>
              </a:rPr>
              <a:t>) could contain God Himself (1 Kings 8:27).  Interestingly, the Hebrew word </a:t>
            </a:r>
            <a:r>
              <a:rPr lang="en-US" altLang="ja-JP" b="0" i="1" dirty="0" err="1">
                <a:latin typeface="Calibri" charset="0"/>
              </a:rPr>
              <a:t>hêcãl</a:t>
            </a:r>
            <a:r>
              <a:rPr lang="en-US" altLang="ja-JP" b="0" dirty="0">
                <a:latin typeface="Calibri" charset="0"/>
              </a:rPr>
              <a:t> (</a:t>
            </a:r>
            <a:r>
              <a:rPr lang="en-US" altLang="ja-JP" sz="1800" b="0" dirty="0" err="1">
                <a:latin typeface="Calibri" charset="0"/>
              </a:rPr>
              <a:t>lk</a:t>
            </a:r>
            <a:r>
              <a:rPr lang="fr-FR" altLang="ja-JP" sz="1800" b="0" dirty="0">
                <a:latin typeface="Calibri" charset="0"/>
              </a:rPr>
              <a:t>'</a:t>
            </a:r>
            <a:r>
              <a:rPr lang="en-US" altLang="ja-JP" sz="1800" b="0" dirty="0" err="1">
                <a:latin typeface="Calibri" charset="0"/>
              </a:rPr>
              <a:t>yhe</a:t>
            </a:r>
            <a:r>
              <a:rPr lang="en-US" altLang="ja-JP" b="0" dirty="0">
                <a:latin typeface="Calibri" charset="0"/>
              </a:rPr>
              <a:t>) means either </a:t>
            </a:r>
            <a:r>
              <a:rPr lang="mr-IN" altLang="ja-JP" b="0" dirty="0">
                <a:latin typeface="Calibri" charset="0"/>
              </a:rPr>
              <a:t>"</a:t>
            </a:r>
            <a:r>
              <a:rPr lang="en-US" altLang="ja-JP" b="0" dirty="0">
                <a:latin typeface="Calibri" charset="0"/>
              </a:rPr>
              <a:t>temple</a:t>
            </a:r>
            <a:r>
              <a:rPr lang="mr-IN" altLang="ja-JP" b="0" dirty="0">
                <a:latin typeface="Calibri" charset="0"/>
              </a:rPr>
              <a:t>"</a:t>
            </a:r>
            <a:r>
              <a:rPr lang="en-US" altLang="ja-JP" b="0" dirty="0">
                <a:latin typeface="Calibri" charset="0"/>
              </a:rPr>
              <a:t> or </a:t>
            </a:r>
            <a:r>
              <a:rPr lang="mr-IN" altLang="ja-JP" b="0" dirty="0">
                <a:latin typeface="Calibri" charset="0"/>
              </a:rPr>
              <a:t>"</a:t>
            </a:r>
            <a:r>
              <a:rPr lang="en-US" altLang="ja-JP" b="0" dirty="0">
                <a:latin typeface="Calibri" charset="0"/>
              </a:rPr>
              <a:t>palace</a:t>
            </a:r>
            <a:r>
              <a:rPr lang="mr-IN" altLang="ja-JP" b="0" dirty="0">
                <a:latin typeface="Calibri" charset="0"/>
              </a:rPr>
              <a:t>"</a:t>
            </a:r>
            <a:r>
              <a:rPr lang="en-US" altLang="ja-JP" b="0" dirty="0">
                <a:latin typeface="Calibri" charset="0"/>
              </a:rPr>
              <a:t> (BDB 228a).</a:t>
            </a:r>
          </a:p>
          <a:p>
            <a:endParaRPr lang="en-US" altLang="zh-CN" b="0" dirty="0">
              <a:latin typeface="Calibri" charset="0"/>
            </a:endParaRPr>
          </a:p>
          <a:p>
            <a:r>
              <a:rPr lang="en-US" altLang="zh-CN" b="0" dirty="0">
                <a:latin typeface="Times New Roman" charset="0"/>
              </a:rPr>
              <a:t>The same word </a:t>
            </a:r>
            <a:r>
              <a:rPr lang="en-US" altLang="zh-CN" b="0" i="1" dirty="0" err="1">
                <a:latin typeface="Times New Roman" charset="0"/>
              </a:rPr>
              <a:t>hêcãl</a:t>
            </a:r>
            <a:r>
              <a:rPr lang="en-US" altLang="zh-CN" b="0" dirty="0">
                <a:latin typeface="Times New Roman" charset="0"/>
              </a:rPr>
              <a:t> is translated as the palace of God or </a:t>
            </a:r>
            <a:r>
              <a:rPr lang="mr-IN" altLang="zh-CN" b="0" dirty="0">
                <a:latin typeface="Times New Roman" charset="0"/>
              </a:rPr>
              <a:t>"</a:t>
            </a:r>
            <a:r>
              <a:rPr lang="en-US" altLang="zh-CN" b="0" dirty="0">
                <a:latin typeface="Times New Roman" charset="0"/>
              </a:rPr>
              <a:t>house of God,</a:t>
            </a:r>
            <a:r>
              <a:rPr lang="mr-IN" altLang="zh-CN" b="0" dirty="0">
                <a:latin typeface="Times New Roman" charset="0"/>
              </a:rPr>
              <a:t>"</a:t>
            </a:r>
            <a:r>
              <a:rPr lang="en-US" altLang="zh-CN" b="0" dirty="0">
                <a:latin typeface="Times New Roman" charset="0"/>
              </a:rPr>
              <a:t> such as Solomon</a:t>
            </a:r>
            <a:r>
              <a:rPr lang="fr-FR" b="0" dirty="0">
                <a:latin typeface="Times New Roman" charset="0"/>
              </a:rPr>
              <a:t>'</a:t>
            </a:r>
            <a:r>
              <a:rPr lang="en-US" altLang="zh-CN" b="0" dirty="0">
                <a:latin typeface="Times New Roman" charset="0"/>
              </a:rPr>
              <a:t>s temple (1 Kings 6:17)–which included the </a:t>
            </a:r>
            <a:r>
              <a:rPr lang="en-US" altLang="zh-CN" b="0" i="1" dirty="0">
                <a:latin typeface="Times New Roman" charset="0"/>
              </a:rPr>
              <a:t>bet</a:t>
            </a:r>
            <a:r>
              <a:rPr lang="en-US" altLang="zh-CN" b="0" dirty="0">
                <a:latin typeface="Times New Roman" charset="0"/>
              </a:rPr>
              <a:t>  or holy place as distinguished from the inner sanctuary (1 Kings 6:1-2).  Interestingly, though God</a:t>
            </a:r>
            <a:r>
              <a:rPr lang="fr-FR" b="0" dirty="0">
                <a:latin typeface="Times New Roman" charset="0"/>
              </a:rPr>
              <a:t>'</a:t>
            </a:r>
            <a:r>
              <a:rPr lang="en-US" altLang="zh-CN" b="0" dirty="0">
                <a:latin typeface="Times New Roman" charset="0"/>
              </a:rPr>
              <a:t>s presence resided in the Holy of Holies, it was the holy place that was deemed the palace of the L</a:t>
            </a:r>
            <a:r>
              <a:rPr lang="en-US" altLang="zh-CN" sz="800" b="0" dirty="0">
                <a:latin typeface="Times New Roman" charset="0"/>
              </a:rPr>
              <a:t>ORD</a:t>
            </a:r>
            <a:r>
              <a:rPr lang="en-US" altLang="zh-CN" b="0" dirty="0">
                <a:latin typeface="Times New Roman" charset="0"/>
              </a:rPr>
              <a:t>.  Jesus called the temple his </a:t>
            </a:r>
            <a:r>
              <a:rPr lang="mr-IN" altLang="zh-CN" b="0" dirty="0">
                <a:latin typeface="Times New Roman" charset="0"/>
              </a:rPr>
              <a:t>"</a:t>
            </a:r>
            <a:r>
              <a:rPr lang="en-US" altLang="zh-CN" b="0" dirty="0">
                <a:latin typeface="Times New Roman" charset="0"/>
              </a:rPr>
              <a:t>Father</a:t>
            </a:r>
            <a:r>
              <a:rPr lang="fr-FR" b="0" dirty="0">
                <a:latin typeface="Times New Roman" charset="0"/>
              </a:rPr>
              <a:t>'</a:t>
            </a:r>
            <a:r>
              <a:rPr lang="en-US" altLang="zh-CN" b="0" dirty="0">
                <a:latin typeface="Times New Roman" charset="0"/>
              </a:rPr>
              <a:t>s house</a:t>
            </a:r>
            <a:r>
              <a:rPr lang="mr-IN" altLang="zh-CN" b="0" dirty="0">
                <a:latin typeface="Times New Roman" charset="0"/>
              </a:rPr>
              <a:t>"</a:t>
            </a:r>
            <a:r>
              <a:rPr lang="en-US" altLang="zh-CN" b="0" dirty="0">
                <a:latin typeface="Times New Roman" charset="0"/>
              </a:rPr>
              <a:t> (Luke 2:49; John 2:16). </a:t>
            </a:r>
          </a:p>
          <a:p>
            <a:endParaRPr lang="en-US" altLang="zh-CN" b="0" dirty="0">
              <a:latin typeface="Times New Roman" charset="0"/>
            </a:endParaRPr>
          </a:p>
          <a:p>
            <a:r>
              <a:rPr lang="en-US" altLang="zh-CN" b="0" dirty="0">
                <a:latin typeface="Calibri" charset="0"/>
              </a:rPr>
              <a:t>Infrequently it referred to the palace of Ahab (1 Kings 21:1) or of the king of Babylon (2 Kings 20:18 = Isa. 39:17; 2 Chron. 36:7; Dan. 1:4) or other pagan palaces such as those at Nineveh (Nahum 2:7).</a:t>
            </a:r>
          </a:p>
          <a:p>
            <a:endParaRPr lang="en-US" altLang="zh-CN" b="0" dirty="0">
              <a:latin typeface="Calibri" charset="0"/>
            </a:endParaRPr>
          </a:p>
          <a:p>
            <a:r>
              <a:rPr lang="en-US" altLang="zh-CN" b="0" dirty="0">
                <a:latin typeface="Calibri" charset="0"/>
              </a:rPr>
              <a:t>Likewise, </a:t>
            </a:r>
            <a:r>
              <a:rPr lang="mr-IN" altLang="zh-CN" b="0" dirty="0">
                <a:latin typeface="Calibri" charset="0"/>
              </a:rPr>
              <a:t>"</a:t>
            </a:r>
            <a:r>
              <a:rPr lang="en-US" altLang="zh-CN" b="0" dirty="0">
                <a:latin typeface="Calibri" charset="0"/>
              </a:rPr>
              <a:t>tabernacle</a:t>
            </a:r>
            <a:r>
              <a:rPr lang="mr-IN" altLang="zh-CN" b="0" dirty="0">
                <a:latin typeface="Calibri" charset="0"/>
              </a:rPr>
              <a:t>"</a:t>
            </a:r>
            <a:r>
              <a:rPr lang="en-US" altLang="zh-CN" b="0" dirty="0">
                <a:latin typeface="Calibri" charset="0"/>
              </a:rPr>
              <a:t> (</a:t>
            </a:r>
            <a:r>
              <a:rPr lang="en-US" altLang="zh-CN" b="0" dirty="0" err="1">
                <a:latin typeface="Calibri" charset="0"/>
              </a:rPr>
              <a:t>mishkan</a:t>
            </a:r>
            <a:r>
              <a:rPr lang="en-US" altLang="zh-CN" b="0" dirty="0">
                <a:latin typeface="Calibri" charset="0"/>
              </a:rPr>
              <a:t>) means </a:t>
            </a:r>
            <a:r>
              <a:rPr lang="mr-IN" altLang="zh-CN" b="0" dirty="0">
                <a:latin typeface="Calibri" charset="0"/>
              </a:rPr>
              <a:t>"</a:t>
            </a:r>
            <a:r>
              <a:rPr lang="en-US" altLang="zh-CN" b="0" dirty="0">
                <a:latin typeface="Calibri" charset="0"/>
              </a:rPr>
              <a:t>tabernacle, dwelling</a:t>
            </a:r>
            <a:r>
              <a:rPr lang="mr-IN" altLang="zh-CN" b="0" dirty="0">
                <a:latin typeface="Calibri" charset="0"/>
              </a:rPr>
              <a:t>"</a:t>
            </a:r>
            <a:r>
              <a:rPr lang="en-US" altLang="zh-CN" b="0" dirty="0">
                <a:latin typeface="Calibri" charset="0"/>
              </a:rPr>
              <a:t> also</a:t>
            </a:r>
            <a:r>
              <a:rPr lang="en-US" altLang="zh-CN" b="0" baseline="0" dirty="0">
                <a:latin typeface="Calibri" charset="0"/>
              </a:rPr>
              <a:t> emphasizes that God was living with them.</a:t>
            </a:r>
            <a:endParaRPr lang="en-US" altLang="zh-CN" b="0" dirty="0">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3E0DEF1-F770-D94C-8085-D7D8107EAF69}" type="slidenum">
              <a:rPr lang="zh-CN" altLang="en-US" sz="1200">
                <a:solidFill>
                  <a:prstClr val="black"/>
                </a:solidFill>
              </a:rPr>
              <a:pPr/>
              <a:t>117</a:t>
            </a:fld>
            <a:endParaRPr lang="en-US" altLang="zh-CN" sz="1200">
              <a:solidFill>
                <a:prstClr val="black"/>
              </a:solidFill>
            </a:endParaRPr>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72F8F39-2B66-DB49-88C0-841500270528}"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709634" name="Rectangle 2"/>
          <p:cNvSpPr>
            <a:spLocks noGrp="1" noRot="1" noChangeAspect="1" noChangeArrowheads="1"/>
          </p:cNvSpPr>
          <p:nvPr>
            <p:ph type="sldImg"/>
          </p:nvPr>
        </p:nvSpPr>
        <p:spPr>
          <a:solidFill>
            <a:srgbClr val="FFFFFF"/>
          </a:solidFill>
          <a:ln/>
        </p:spPr>
      </p:sp>
      <p:sp>
        <p:nvSpPr>
          <p:cNvPr id="7096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key concepts of Genesis are choice</a:t>
            </a:r>
            <a:r>
              <a:rPr lang="en-US" baseline="0">
                <a:latin typeface="Arial"/>
                <a:cs typeface="Arial"/>
              </a:rPr>
              <a:t> and promise—said differently, election and covenant.</a:t>
            </a:r>
          </a:p>
          <a:p>
            <a:r>
              <a:rPr lang="en-US" sz="1200" kern="1200">
                <a:solidFill>
                  <a:schemeClr val="tx1"/>
                </a:solidFill>
                <a:effectLst/>
                <a:latin typeface="Arial"/>
                <a:ea typeface="+mn-ea"/>
                <a:cs typeface="Arial"/>
              </a:rPr>
              <a:t>God chose Israel and covenanted with Abraham to make a great nation from him.</a:t>
            </a:r>
            <a:r>
              <a:rPr lang="en-SG">
                <a:effectLst/>
                <a:latin typeface="Arial"/>
                <a:cs typeface="Arial"/>
              </a:rPr>
              <a:t> </a:t>
            </a:r>
            <a:endParaRPr lang="en-US">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7003FD-445C-CB49-9E71-9DDAD110113A}" type="slidenum">
              <a:rPr lang="en-US" sz="1200">
                <a:solidFill>
                  <a:prstClr val="black"/>
                </a:solidFill>
                <a:ea typeface="MS PGothic" charset="0"/>
                <a:cs typeface="MS PGothic" charset="0"/>
              </a:rPr>
              <a:pPr/>
              <a:t>121</a:t>
            </a:fld>
            <a:endParaRPr lang="en-US" sz="1200">
              <a:solidFill>
                <a:prstClr val="black"/>
              </a:solidFill>
              <a:ea typeface="MS PGothic" charset="0"/>
              <a:cs typeface="MS PGothic" charset="0"/>
            </a:endParaRPr>
          </a:p>
        </p:txBody>
      </p:sp>
      <p:sp>
        <p:nvSpPr>
          <p:cNvPr id="508930" name="Rectangle 2"/>
          <p:cNvSpPr>
            <a:spLocks noGrp="1" noRot="1" noChangeAspect="1" noChangeArrowheads="1"/>
          </p:cNvSpPr>
          <p:nvPr>
            <p:ph type="sldImg"/>
          </p:nvPr>
        </p:nvSpPr>
        <p:spPr>
          <a:solidFill>
            <a:srgbClr val="FFFFFF"/>
          </a:solidFill>
          <a:ln/>
        </p:spPr>
      </p:sp>
      <p:sp>
        <p:nvSpPr>
          <p:cNvPr id="508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3B96A9C-8515-CF46-B9ED-7F0D95E807B1}" type="slidenum">
              <a:rPr lang="zh-CN" altLang="en-US" sz="1200">
                <a:solidFill>
                  <a:prstClr val="black"/>
                </a:solidFill>
              </a:rPr>
              <a:pPr/>
              <a:t>122</a:t>
            </a:fld>
            <a:endParaRPr lang="en-US" altLang="zh-CN" sz="1200">
              <a:solidFill>
                <a:prstClr val="black"/>
              </a:solidFill>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D4B7BC6-548D-D54A-A096-159E6E67B0FD}" type="slidenum">
              <a:rPr lang="zh-CN" altLang="en-US" sz="1200">
                <a:solidFill>
                  <a:prstClr val="black"/>
                </a:solidFill>
              </a:rPr>
              <a:pPr/>
              <a:t>124</a:t>
            </a:fld>
            <a:endParaRPr lang="en-US" altLang="zh-CN" sz="1200">
              <a:solidFill>
                <a:prstClr val="black"/>
              </a:solidFill>
            </a:endParaRPr>
          </a:p>
        </p:txBody>
      </p:sp>
      <p:sp>
        <p:nvSpPr>
          <p:cNvPr id="524290" name="Rectangle 2"/>
          <p:cNvSpPr>
            <a:spLocks noGrp="1" noRot="1" noChangeAspect="1" noChangeArrowheads="1" noTextEdit="1"/>
          </p:cNvSpPr>
          <p:nvPr>
            <p:ph type="sldImg"/>
          </p:nvPr>
        </p:nvSpPr>
        <p:spPr>
          <a:ln/>
        </p:spPr>
      </p:sp>
      <p:sp>
        <p:nvSpPr>
          <p:cNvPr id="5242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C68A4AD-A00D-A44F-8624-0DDDB762D4FA}" type="slidenum">
              <a:rPr lang="zh-CN" altLang="en-US" sz="1200">
                <a:solidFill>
                  <a:prstClr val="black"/>
                </a:solidFill>
              </a:rPr>
              <a:pPr/>
              <a:t>126</a:t>
            </a:fld>
            <a:endParaRPr lang="en-US" altLang="zh-CN" sz="1200">
              <a:solidFill>
                <a:prstClr val="black"/>
              </a:solidFill>
            </a:endParaRPr>
          </a:p>
        </p:txBody>
      </p:sp>
      <p:sp>
        <p:nvSpPr>
          <p:cNvPr id="540674" name="Rectangle 2"/>
          <p:cNvSpPr>
            <a:spLocks noGrp="1" noRot="1" noChangeAspect="1" noChangeArrowheads="1"/>
          </p:cNvSpPr>
          <p:nvPr>
            <p:ph type="sldImg"/>
          </p:nvPr>
        </p:nvSpPr>
        <p:spPr>
          <a:solidFill>
            <a:srgbClr val="FFFFFF"/>
          </a:solidFill>
          <a:ln/>
        </p:spPr>
      </p:sp>
      <p:sp>
        <p:nvSpPr>
          <p:cNvPr id="540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132F1B-3DFB-FB4B-BA2D-67976D50C442}" type="slidenum">
              <a:rPr lang="zh-CN" altLang="en-US" sz="1200">
                <a:solidFill>
                  <a:srgbClr val="000000"/>
                </a:solidFill>
                <a:latin typeface="Times New Roman" charset="0"/>
                <a:cs typeface="MS PGothic" charset="0"/>
              </a:rPr>
              <a:pPr eaLnBrk="1" hangingPunct="1"/>
              <a:t>127</a:t>
            </a:fld>
            <a:endParaRPr lang="en-US" altLang="zh-CN" sz="1200">
              <a:solidFill>
                <a:srgbClr val="000000"/>
              </a:solidFill>
              <a:latin typeface="Times New Roman"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A1B591-93D2-124C-B537-CFDC868FA39E}" type="slidenum">
              <a:rPr lang="en-US" sz="1200">
                <a:solidFill>
                  <a:prstClr val="black"/>
                </a:solidFill>
              </a:rPr>
              <a:pPr/>
              <a:t>128</a:t>
            </a:fld>
            <a:endParaRPr lang="en-US" sz="1200">
              <a:solidFill>
                <a:prstClr val="black"/>
              </a:solidFill>
            </a:endParaRPr>
          </a:p>
        </p:txBody>
      </p:sp>
      <p:sp>
        <p:nvSpPr>
          <p:cNvPr id="8304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9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forms us by delivering us to display his sovereignty and concern.</a:t>
            </a:r>
            <a:r>
              <a:rPr lang="en-SG">
                <a:effectLst/>
                <a:latin typeface="Arial"/>
                <a:cs typeface="Arial"/>
              </a:rPr>
              <a:t> </a:t>
            </a:r>
            <a:endParaRPr lang="en-US">
              <a:latin typeface="Arial"/>
              <a:cs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forms us by instructing us to witness of his dwelling with us!</a:t>
            </a:r>
            <a:r>
              <a:rPr lang="en-SG">
                <a:effectLst/>
                <a:latin typeface="Arial"/>
                <a:cs typeface="Arial"/>
              </a:rPr>
              <a:t> </a:t>
            </a:r>
            <a:endParaRPr lang="en-US">
              <a:latin typeface="Arial"/>
              <a:cs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6759847"/>
      </p:ext>
    </p:extLst>
  </p:cSld>
  <p:clrMapOvr>
    <a:masterClrMapping/>
  </p:clrMapOvr>
  <p:transition>
    <p:wheel spokes="0"/>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0201673"/>
      </p:ext>
    </p:extLst>
  </p:cSld>
  <p:clrMapOvr>
    <a:masterClrMapping/>
  </p:clrMapOvr>
  <p:transition>
    <p:wheel spokes="0"/>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73472"/>
      </p:ext>
    </p:extLst>
  </p:cSld>
  <p:clrMapOvr>
    <a:masterClrMapping/>
  </p:clrMapOvr>
  <p:transition>
    <p:wheel spokes="0"/>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353136"/>
      </p:ext>
    </p:extLst>
  </p:cSld>
  <p:clrMapOvr>
    <a:masterClrMapping/>
  </p:clrMapOvr>
  <p:transition>
    <p:wheel spokes="0"/>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7999419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001709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235399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525394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330131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9921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598904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2245327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00309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589373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844990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5288653"/>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05980812"/>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7718252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21684672"/>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87938124"/>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5694558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7744710"/>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80071950"/>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01206095"/>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53234703"/>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09124020"/>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01258811"/>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4572149"/>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09473901"/>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42963346"/>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85745423"/>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92337203"/>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235935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12854680"/>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85524821"/>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07621250"/>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72801411"/>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08791517"/>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9501240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243917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1690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945096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8954134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89388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72345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305073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646015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60470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412656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054826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5892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4408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0632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538217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108507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444743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3610537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997732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591833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7312402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400335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71762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12317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0249287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7297784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61133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pPr>
              <a:defRPr/>
            </a:pPr>
            <a:fld id="{D9968A3D-AAC7-9B40-BDC5-D295D916B37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104135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7DD859-1C8F-EB46-91E4-9A64D85D185D}"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917738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4238A5-27B0-3842-BAE6-454C6DB387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775179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E46E6-1F09-4440-A70D-DC9F5D4FC70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072774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3DF7C6-6325-D54A-9E0A-1A04864E542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482580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4A91C3-A4CE-0B4C-AD61-229506C87D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617182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5072F0-B43C-1941-B942-823053359FED}"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759136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B17137-A4B1-344D-AFAC-D8DA0B2DAB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16421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1249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6B1AF-1288-1F4B-9F91-26ECA14CDB2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382385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D255B1-3AB1-DA49-AAAF-E8DD66B1BD8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794092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CFAFCF-0708-FB44-9F31-CBD24367B23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208160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27290083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32658154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40017896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13837501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3800486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41829579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1403827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5351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38581664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9085050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27288009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1764041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17024898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12078828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9339852"/>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79447517"/>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24765453"/>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10066010"/>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0661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21995353"/>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60278036"/>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00101745"/>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07474841"/>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0968405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84230320"/>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30236117"/>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64822428"/>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419815526"/>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61133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pPr>
              <a:defRPr/>
            </a:pPr>
            <a:fld id="{D9968A3D-AAC7-9B40-BDC5-D295D916B37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91121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153739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7DD859-1C8F-EB46-91E4-9A64D85D185D}"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408170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4238A5-27B0-3842-BAE6-454C6DB387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522002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E46E6-1F09-4440-A70D-DC9F5D4FC70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393802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3DF7C6-6325-D54A-9E0A-1A04864E542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387840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4A91C3-A4CE-0B4C-AD61-229506C87D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939684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5072F0-B43C-1941-B942-823053359FED}"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327888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B17137-A4B1-344D-AFAC-D8DA0B2DAB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011992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6B1AF-1288-1F4B-9F91-26ECA14CDB2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141960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D255B1-3AB1-DA49-AAAF-E8DD66B1BD8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24718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CFAFCF-0708-FB44-9F31-CBD24367B23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1225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2921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EAC9014-BF95-7549-B1F1-948697221C55}" type="slidenum">
              <a:rPr lang="en-US"/>
              <a:pPr>
                <a:defRPr/>
              </a:pPr>
              <a:t>‹#›</a:t>
            </a:fld>
            <a:endParaRPr lang="en-US"/>
          </a:p>
        </p:txBody>
      </p:sp>
    </p:spTree>
    <p:extLst>
      <p:ext uri="{BB962C8B-B14F-4D97-AF65-F5344CB8AC3E}">
        <p14:creationId xmlns:p14="http://schemas.microsoft.com/office/powerpoint/2010/main" val="22881199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lvl1pPr>
          </a:lstStyle>
          <a:p>
            <a:pPr>
              <a:defRPr/>
            </a:pPr>
            <a:fld id="{66CC99D8-DCE3-ED41-96F5-5B833DABFD10}" type="slidenum">
              <a:rPr lang="zh-CN" altLang="en-US"/>
              <a:pPr>
                <a:defRPr/>
              </a:pPr>
              <a:t>‹#›</a:t>
            </a:fld>
            <a:endParaRPr lang="en-US" altLang="zh-CN"/>
          </a:p>
        </p:txBody>
      </p:sp>
    </p:spTree>
    <p:extLst>
      <p:ext uri="{BB962C8B-B14F-4D97-AF65-F5344CB8AC3E}">
        <p14:creationId xmlns:p14="http://schemas.microsoft.com/office/powerpoint/2010/main" val="71947038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ED3FE42-D008-9845-9DF8-D469C3372B82}" type="slidenum">
              <a:rPr lang="zh-CN" altLang="en-US"/>
              <a:pPr>
                <a:defRPr/>
              </a:pPr>
              <a:t>‹#›</a:t>
            </a:fld>
            <a:endParaRPr lang="en-US" altLang="zh-CN"/>
          </a:p>
        </p:txBody>
      </p:sp>
    </p:spTree>
    <p:extLst>
      <p:ext uri="{BB962C8B-B14F-4D97-AF65-F5344CB8AC3E}">
        <p14:creationId xmlns:p14="http://schemas.microsoft.com/office/powerpoint/2010/main" val="6447790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FA5FEF8-047A-0041-BDF8-CC8A8ABF0A9A}" type="slidenum">
              <a:rPr lang="zh-CN" altLang="en-US"/>
              <a:pPr>
                <a:defRPr/>
              </a:pPr>
              <a:t>‹#›</a:t>
            </a:fld>
            <a:endParaRPr lang="en-US" altLang="zh-CN"/>
          </a:p>
        </p:txBody>
      </p:sp>
    </p:spTree>
    <p:extLst>
      <p:ext uri="{BB962C8B-B14F-4D97-AF65-F5344CB8AC3E}">
        <p14:creationId xmlns:p14="http://schemas.microsoft.com/office/powerpoint/2010/main" val="29889743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A68D18-48F6-5844-86EB-0E95D1F10E15}" type="slidenum">
              <a:rPr lang="zh-CN" altLang="en-US"/>
              <a:pPr>
                <a:defRPr/>
              </a:pPr>
              <a:t>‹#›</a:t>
            </a:fld>
            <a:endParaRPr lang="en-US" altLang="zh-CN"/>
          </a:p>
        </p:txBody>
      </p:sp>
    </p:spTree>
    <p:extLst>
      <p:ext uri="{BB962C8B-B14F-4D97-AF65-F5344CB8AC3E}">
        <p14:creationId xmlns:p14="http://schemas.microsoft.com/office/powerpoint/2010/main" val="16788251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A88B8EC-A1E3-8A41-85B9-F125DC2EA205}" type="slidenum">
              <a:rPr lang="zh-CN" altLang="en-US"/>
              <a:pPr>
                <a:defRPr/>
              </a:pPr>
              <a:t>‹#›</a:t>
            </a:fld>
            <a:endParaRPr lang="en-US" altLang="zh-CN"/>
          </a:p>
        </p:txBody>
      </p:sp>
    </p:spTree>
    <p:extLst>
      <p:ext uri="{BB962C8B-B14F-4D97-AF65-F5344CB8AC3E}">
        <p14:creationId xmlns:p14="http://schemas.microsoft.com/office/powerpoint/2010/main" val="9292366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05146C0-8182-2A45-8BA7-1C9FF273DB85}" type="slidenum">
              <a:rPr lang="zh-CN" altLang="en-US"/>
              <a:pPr>
                <a:defRPr/>
              </a:pPr>
              <a:t>‹#›</a:t>
            </a:fld>
            <a:endParaRPr lang="en-US" altLang="zh-CN"/>
          </a:p>
        </p:txBody>
      </p:sp>
    </p:spTree>
    <p:extLst>
      <p:ext uri="{BB962C8B-B14F-4D97-AF65-F5344CB8AC3E}">
        <p14:creationId xmlns:p14="http://schemas.microsoft.com/office/powerpoint/2010/main" val="1753852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4F1359E-3989-7543-B7B5-A8D4943EF7FA}" type="slidenum">
              <a:rPr lang="zh-CN" altLang="en-US"/>
              <a:pPr>
                <a:defRPr/>
              </a:pPr>
              <a:t>‹#›</a:t>
            </a:fld>
            <a:endParaRPr lang="en-US" altLang="zh-CN"/>
          </a:p>
        </p:txBody>
      </p:sp>
    </p:spTree>
    <p:extLst>
      <p:ext uri="{BB962C8B-B14F-4D97-AF65-F5344CB8AC3E}">
        <p14:creationId xmlns:p14="http://schemas.microsoft.com/office/powerpoint/2010/main" val="36932740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A22B8E5-5E74-F84A-888B-2DCC2CA04106}" type="slidenum">
              <a:rPr lang="zh-CN" altLang="en-US"/>
              <a:pPr>
                <a:defRPr/>
              </a:pPr>
              <a:t>‹#›</a:t>
            </a:fld>
            <a:endParaRPr lang="en-US" altLang="zh-CN"/>
          </a:p>
        </p:txBody>
      </p:sp>
    </p:spTree>
    <p:extLst>
      <p:ext uri="{BB962C8B-B14F-4D97-AF65-F5344CB8AC3E}">
        <p14:creationId xmlns:p14="http://schemas.microsoft.com/office/powerpoint/2010/main" val="42817495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1C38140-7133-244E-97FA-316CE4F7CE25}" type="slidenum">
              <a:rPr lang="zh-CN" altLang="en-US"/>
              <a:pPr>
                <a:defRPr/>
              </a:pPr>
              <a:t>‹#›</a:t>
            </a:fld>
            <a:endParaRPr lang="en-US" altLang="zh-CN"/>
          </a:p>
        </p:txBody>
      </p:sp>
    </p:spTree>
    <p:extLst>
      <p:ext uri="{BB962C8B-B14F-4D97-AF65-F5344CB8AC3E}">
        <p14:creationId xmlns:p14="http://schemas.microsoft.com/office/powerpoint/2010/main" val="624687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4029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99A073E-CB60-FC49-A8D9-FE9A218A5FA8}" type="slidenum">
              <a:rPr lang="zh-CN" altLang="en-US"/>
              <a:pPr>
                <a:defRPr/>
              </a:pPr>
              <a:t>‹#›</a:t>
            </a:fld>
            <a:endParaRPr lang="en-US" altLang="zh-CN"/>
          </a:p>
        </p:txBody>
      </p:sp>
    </p:spTree>
    <p:extLst>
      <p:ext uri="{BB962C8B-B14F-4D97-AF65-F5344CB8AC3E}">
        <p14:creationId xmlns:p14="http://schemas.microsoft.com/office/powerpoint/2010/main" val="37084705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003EABD-D7F1-FF4E-B338-FF63D269855C}" type="slidenum">
              <a:rPr lang="zh-CN" altLang="en-US"/>
              <a:pPr>
                <a:defRPr/>
              </a:pPr>
              <a:t>‹#›</a:t>
            </a:fld>
            <a:endParaRPr lang="en-US" altLang="zh-CN"/>
          </a:p>
        </p:txBody>
      </p:sp>
    </p:spTree>
    <p:extLst>
      <p:ext uri="{BB962C8B-B14F-4D97-AF65-F5344CB8AC3E}">
        <p14:creationId xmlns:p14="http://schemas.microsoft.com/office/powerpoint/2010/main" val="36300305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11613636"/>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7881643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58136297"/>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2212384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0938688"/>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31148579"/>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812428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825051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0780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8689290"/>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7118006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23329302"/>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80947477"/>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503BAD31-4B59-E647-A3A8-418B26F917C5}" type="slidenum">
              <a:rPr lang="en-US"/>
              <a:pPr>
                <a:defRPr/>
              </a:pPr>
              <a:t>‹#›</a:t>
            </a:fld>
            <a:endParaRPr lang="en-US"/>
          </a:p>
        </p:txBody>
      </p:sp>
    </p:spTree>
    <p:extLst>
      <p:ext uri="{BB962C8B-B14F-4D97-AF65-F5344CB8AC3E}">
        <p14:creationId xmlns:p14="http://schemas.microsoft.com/office/powerpoint/2010/main" val="28811224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651EE10D-BB98-7D4F-AFA1-5D1A1C69AD71}" type="slidenum">
              <a:rPr lang="en-US"/>
              <a:pPr>
                <a:defRPr/>
              </a:pPr>
              <a:t>‹#›</a:t>
            </a:fld>
            <a:endParaRPr lang="en-US"/>
          </a:p>
        </p:txBody>
      </p:sp>
    </p:spTree>
    <p:extLst>
      <p:ext uri="{BB962C8B-B14F-4D97-AF65-F5344CB8AC3E}">
        <p14:creationId xmlns:p14="http://schemas.microsoft.com/office/powerpoint/2010/main" val="126241809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7EFC4D29-81D7-AA43-B89B-409D39A6FFA1}" type="slidenum">
              <a:rPr lang="en-US"/>
              <a:pPr>
                <a:defRPr/>
              </a:pPr>
              <a:t>‹#›</a:t>
            </a:fld>
            <a:endParaRPr lang="en-US"/>
          </a:p>
        </p:txBody>
      </p:sp>
    </p:spTree>
    <p:extLst>
      <p:ext uri="{BB962C8B-B14F-4D97-AF65-F5344CB8AC3E}">
        <p14:creationId xmlns:p14="http://schemas.microsoft.com/office/powerpoint/2010/main" val="222831038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8427B4ED-99BF-7849-9A10-02577B8BB651}" type="slidenum">
              <a:rPr lang="en-US"/>
              <a:pPr>
                <a:defRPr/>
              </a:pPr>
              <a:t>‹#›</a:t>
            </a:fld>
            <a:endParaRPr lang="en-US"/>
          </a:p>
        </p:txBody>
      </p:sp>
    </p:spTree>
    <p:extLst>
      <p:ext uri="{BB962C8B-B14F-4D97-AF65-F5344CB8AC3E}">
        <p14:creationId xmlns:p14="http://schemas.microsoft.com/office/powerpoint/2010/main" val="7636592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1B286F86-F529-F343-866E-522CC42375BF}" type="slidenum">
              <a:rPr lang="en-US"/>
              <a:pPr>
                <a:defRPr/>
              </a:pPr>
              <a:t>‹#›</a:t>
            </a:fld>
            <a:endParaRPr lang="en-US"/>
          </a:p>
        </p:txBody>
      </p:sp>
    </p:spTree>
    <p:extLst>
      <p:ext uri="{BB962C8B-B14F-4D97-AF65-F5344CB8AC3E}">
        <p14:creationId xmlns:p14="http://schemas.microsoft.com/office/powerpoint/2010/main" val="8940126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A44E8EE4-2F08-2C42-8E21-88B5E66760ED}" type="slidenum">
              <a:rPr lang="en-US"/>
              <a:pPr>
                <a:defRPr/>
              </a:pPr>
              <a:t>‹#›</a:t>
            </a:fld>
            <a:endParaRPr lang="en-US"/>
          </a:p>
        </p:txBody>
      </p:sp>
    </p:spTree>
    <p:extLst>
      <p:ext uri="{BB962C8B-B14F-4D97-AF65-F5344CB8AC3E}">
        <p14:creationId xmlns:p14="http://schemas.microsoft.com/office/powerpoint/2010/main" val="2149774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89532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9942FEA5-F500-854E-8572-1DE1B775C468}" type="slidenum">
              <a:rPr lang="en-US"/>
              <a:pPr>
                <a:defRPr/>
              </a:pPr>
              <a:t>‹#›</a:t>
            </a:fld>
            <a:endParaRPr lang="en-US"/>
          </a:p>
        </p:txBody>
      </p:sp>
    </p:spTree>
    <p:extLst>
      <p:ext uri="{BB962C8B-B14F-4D97-AF65-F5344CB8AC3E}">
        <p14:creationId xmlns:p14="http://schemas.microsoft.com/office/powerpoint/2010/main" val="32424746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1159AC05-6B3F-064C-BAE6-73EE881D3EEE}" type="slidenum">
              <a:rPr lang="en-US"/>
              <a:pPr>
                <a:defRPr/>
              </a:pPr>
              <a:t>‹#›</a:t>
            </a:fld>
            <a:endParaRPr lang="en-US"/>
          </a:p>
        </p:txBody>
      </p:sp>
    </p:spTree>
    <p:extLst>
      <p:ext uri="{BB962C8B-B14F-4D97-AF65-F5344CB8AC3E}">
        <p14:creationId xmlns:p14="http://schemas.microsoft.com/office/powerpoint/2010/main" val="26098614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B891D8F5-11F9-954B-997B-126760EBD671}" type="slidenum">
              <a:rPr lang="en-US"/>
              <a:pPr>
                <a:defRPr/>
              </a:pPr>
              <a:t>‹#›</a:t>
            </a:fld>
            <a:endParaRPr lang="en-US"/>
          </a:p>
        </p:txBody>
      </p:sp>
    </p:spTree>
    <p:extLst>
      <p:ext uri="{BB962C8B-B14F-4D97-AF65-F5344CB8AC3E}">
        <p14:creationId xmlns:p14="http://schemas.microsoft.com/office/powerpoint/2010/main" val="263162623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CC080854-62FC-1742-A262-21D154967E85}" type="slidenum">
              <a:rPr lang="en-US"/>
              <a:pPr>
                <a:defRPr/>
              </a:pPr>
              <a:t>‹#›</a:t>
            </a:fld>
            <a:endParaRPr lang="en-US"/>
          </a:p>
        </p:txBody>
      </p:sp>
    </p:spTree>
    <p:extLst>
      <p:ext uri="{BB962C8B-B14F-4D97-AF65-F5344CB8AC3E}">
        <p14:creationId xmlns:p14="http://schemas.microsoft.com/office/powerpoint/2010/main" val="27931624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8A841534-0D54-8D40-92CF-DE8891D26082}" type="slidenum">
              <a:rPr lang="en-US"/>
              <a:pPr>
                <a:defRPr/>
              </a:pPr>
              <a:t>‹#›</a:t>
            </a:fld>
            <a:endParaRPr lang="en-US"/>
          </a:p>
        </p:txBody>
      </p:sp>
    </p:spTree>
    <p:extLst>
      <p:ext uri="{BB962C8B-B14F-4D97-AF65-F5344CB8AC3E}">
        <p14:creationId xmlns:p14="http://schemas.microsoft.com/office/powerpoint/2010/main" val="100552466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6F809B5B-3368-754E-B025-2BD63234B0BF}" type="slidenum">
              <a:rPr lang="en-US"/>
              <a:pPr>
                <a:defRPr/>
              </a:pPr>
              <a:t>‹#›</a:t>
            </a:fld>
            <a:endParaRPr lang="en-US"/>
          </a:p>
        </p:txBody>
      </p:sp>
    </p:spTree>
    <p:extLst>
      <p:ext uri="{BB962C8B-B14F-4D97-AF65-F5344CB8AC3E}">
        <p14:creationId xmlns:p14="http://schemas.microsoft.com/office/powerpoint/2010/main" val="166449035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974001A3-5964-DA44-AE16-E9C0FDA7B92B}" type="slidenum">
              <a:rPr lang="en-US"/>
              <a:pPr>
                <a:defRPr/>
              </a:pPr>
              <a:t>‹#›</a:t>
            </a:fld>
            <a:endParaRPr lang="en-US"/>
          </a:p>
        </p:txBody>
      </p:sp>
    </p:spTree>
    <p:extLst>
      <p:ext uri="{BB962C8B-B14F-4D97-AF65-F5344CB8AC3E}">
        <p14:creationId xmlns:p14="http://schemas.microsoft.com/office/powerpoint/2010/main" val="23321734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EB4ED416-BC54-7D45-9DCF-E3C2200BA9FA}" type="slidenum">
              <a:rPr lang="en-US"/>
              <a:pPr>
                <a:defRPr/>
              </a:pPr>
              <a:t>‹#›</a:t>
            </a:fld>
            <a:endParaRPr lang="en-US"/>
          </a:p>
        </p:txBody>
      </p:sp>
    </p:spTree>
    <p:extLst>
      <p:ext uri="{BB962C8B-B14F-4D97-AF65-F5344CB8AC3E}">
        <p14:creationId xmlns:p14="http://schemas.microsoft.com/office/powerpoint/2010/main" val="14136228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863744CA-583C-1445-9782-9099550989AD}" type="slidenum">
              <a:rPr lang="en-US"/>
              <a:pPr>
                <a:defRPr/>
              </a:pPr>
              <a:t>‹#›</a:t>
            </a:fld>
            <a:endParaRPr lang="en-US"/>
          </a:p>
        </p:txBody>
      </p:sp>
    </p:spTree>
    <p:extLst>
      <p:ext uri="{BB962C8B-B14F-4D97-AF65-F5344CB8AC3E}">
        <p14:creationId xmlns:p14="http://schemas.microsoft.com/office/powerpoint/2010/main" val="1690888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55855ED3-F128-5042-94B0-0AE79A47899A}" type="slidenum">
              <a:rPr lang="en-US"/>
              <a:pPr>
                <a:defRPr/>
              </a:pPr>
              <a:t>‹#›</a:t>
            </a:fld>
            <a:endParaRPr lang="en-US"/>
          </a:p>
        </p:txBody>
      </p:sp>
    </p:spTree>
    <p:extLst>
      <p:ext uri="{BB962C8B-B14F-4D97-AF65-F5344CB8AC3E}">
        <p14:creationId xmlns:p14="http://schemas.microsoft.com/office/powerpoint/2010/main" val="644840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98BD271-73F3-A646-8315-F43CC5C21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701686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2A2C9300-0429-8C4E-9D83-F27A72CE0A13}" type="slidenum">
              <a:rPr lang="en-US"/>
              <a:pPr>
                <a:defRPr/>
              </a:pPr>
              <a:t>‹#›</a:t>
            </a:fld>
            <a:endParaRPr lang="en-US"/>
          </a:p>
        </p:txBody>
      </p:sp>
    </p:spTree>
    <p:extLst>
      <p:ext uri="{BB962C8B-B14F-4D97-AF65-F5344CB8AC3E}">
        <p14:creationId xmlns:p14="http://schemas.microsoft.com/office/powerpoint/2010/main" val="4337393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70AEF70A-4CB0-C047-97CF-B197EC927EF2}" type="slidenum">
              <a:rPr lang="en-US"/>
              <a:pPr>
                <a:defRPr/>
              </a:pPr>
              <a:t>‹#›</a:t>
            </a:fld>
            <a:endParaRPr lang="en-US"/>
          </a:p>
        </p:txBody>
      </p:sp>
    </p:spTree>
    <p:extLst>
      <p:ext uri="{BB962C8B-B14F-4D97-AF65-F5344CB8AC3E}">
        <p14:creationId xmlns:p14="http://schemas.microsoft.com/office/powerpoint/2010/main" val="35536645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05147BB6-A381-664A-B710-36957C107088}" type="slidenum">
              <a:rPr lang="en-US"/>
              <a:pPr>
                <a:defRPr/>
              </a:pPr>
              <a:t>‹#›</a:t>
            </a:fld>
            <a:endParaRPr lang="en-US"/>
          </a:p>
        </p:txBody>
      </p:sp>
    </p:spTree>
    <p:extLst>
      <p:ext uri="{BB962C8B-B14F-4D97-AF65-F5344CB8AC3E}">
        <p14:creationId xmlns:p14="http://schemas.microsoft.com/office/powerpoint/2010/main" val="17816885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7B36DFAE-2770-8048-A6F3-689C0F4C42BF}" type="slidenum">
              <a:rPr lang="en-US"/>
              <a:pPr>
                <a:defRPr/>
              </a:pPr>
              <a:t>‹#›</a:t>
            </a:fld>
            <a:endParaRPr lang="en-US"/>
          </a:p>
        </p:txBody>
      </p:sp>
    </p:spTree>
    <p:extLst>
      <p:ext uri="{BB962C8B-B14F-4D97-AF65-F5344CB8AC3E}">
        <p14:creationId xmlns:p14="http://schemas.microsoft.com/office/powerpoint/2010/main" val="348286846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0F5D3837-4D13-D845-8CB8-641813B61944}" type="slidenum">
              <a:rPr lang="en-US"/>
              <a:pPr>
                <a:defRPr/>
              </a:pPr>
              <a:t>‹#›</a:t>
            </a:fld>
            <a:endParaRPr lang="en-US"/>
          </a:p>
        </p:txBody>
      </p:sp>
    </p:spTree>
    <p:extLst>
      <p:ext uri="{BB962C8B-B14F-4D97-AF65-F5344CB8AC3E}">
        <p14:creationId xmlns:p14="http://schemas.microsoft.com/office/powerpoint/2010/main" val="2669339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3A61C5A4-9705-7C46-8FAE-343EF0BF469D}" type="slidenum">
              <a:rPr lang="en-US"/>
              <a:pPr>
                <a:defRPr/>
              </a:pPr>
              <a:t>‹#›</a:t>
            </a:fld>
            <a:endParaRPr lang="en-US"/>
          </a:p>
        </p:txBody>
      </p:sp>
    </p:spTree>
    <p:extLst>
      <p:ext uri="{BB962C8B-B14F-4D97-AF65-F5344CB8AC3E}">
        <p14:creationId xmlns:p14="http://schemas.microsoft.com/office/powerpoint/2010/main" val="34273793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9484808"/>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38897688"/>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53873930"/>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52188831"/>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9F3E2A3-B40B-C745-A301-57196776F3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4840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9862820"/>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75457463"/>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11828895"/>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39484621"/>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33537688"/>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90727934"/>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03059430"/>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38481545"/>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8954359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58963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5973C70-167C-EE44-812C-0B58A272CC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76387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3029430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900127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712785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780150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967856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895561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931904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944543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441835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562914241"/>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71DA06A-AA76-A545-8E4F-F510F04B57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37589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1650508275"/>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2253863206"/>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2992821145"/>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431899471"/>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3008151535"/>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1579614375"/>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2361282588"/>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400093405"/>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2208067605"/>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1059721005"/>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9" name="Rectangle 46"/>
          <p:cNvSpPr>
            <a:spLocks noGrp="1" noChangeArrowheads="1"/>
          </p:cNvSpPr>
          <p:nvPr>
            <p:ph type="sldNum" sz="quarter" idx="12"/>
          </p:nvPr>
        </p:nvSpPr>
        <p:spPr>
          <a:ln/>
        </p:spPr>
        <p:txBody>
          <a:bodyPr/>
          <a:lstStyle>
            <a:lvl1pPr>
              <a:defRPr/>
            </a:lvl1pPr>
          </a:lstStyle>
          <a:p>
            <a:pPr>
              <a:defRPr/>
            </a:pPr>
            <a:fld id="{8E001C28-9EC8-D043-8A92-545ACC2644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330794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4022747405"/>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05145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09280944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149110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0092794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2352474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4731397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77087407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66757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005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6"/>
          <p:cNvSpPr>
            <a:spLocks noGrp="1" noChangeArrowheads="1"/>
          </p:cNvSpPr>
          <p:nvPr>
            <p:ph type="sldNum" sz="quarter" idx="12"/>
          </p:nvPr>
        </p:nvSpPr>
        <p:spPr>
          <a:ln/>
        </p:spPr>
        <p:txBody>
          <a:bodyPr/>
          <a:lstStyle>
            <a:lvl1pPr>
              <a:defRPr/>
            </a:lvl1pPr>
          </a:lstStyle>
          <a:p>
            <a:pPr>
              <a:defRPr/>
            </a:pPr>
            <a:fld id="{CB29F298-BDEF-0349-B946-56D687B6F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673022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9146162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953037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4770419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406910115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333072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1013691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4273450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5615618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0575996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40617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4" name="Rectangle 46"/>
          <p:cNvSpPr>
            <a:spLocks noGrp="1" noChangeArrowheads="1"/>
          </p:cNvSpPr>
          <p:nvPr>
            <p:ph type="sldNum" sz="quarter" idx="12"/>
          </p:nvPr>
        </p:nvSpPr>
        <p:spPr>
          <a:ln/>
        </p:spPr>
        <p:txBody>
          <a:bodyPr/>
          <a:lstStyle>
            <a:lvl1pPr>
              <a:defRPr/>
            </a:lvl1pPr>
          </a:lstStyle>
          <a:p>
            <a:pPr>
              <a:defRPr/>
            </a:pPr>
            <a:fld id="{D6A19B7F-AE72-BE41-BBA4-171E7CAECF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38520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9534141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37238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230923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4994967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AB8C65-D2C4-F14E-95FD-F91EE8AB9BFB}" type="slidenum">
              <a:rPr lang="en-US"/>
              <a:pPr>
                <a:defRPr/>
              </a:pPr>
              <a:t>‹#›</a:t>
            </a:fld>
            <a:endParaRPr lang="en-US"/>
          </a:p>
        </p:txBody>
      </p:sp>
    </p:spTree>
    <p:extLst>
      <p:ext uri="{BB962C8B-B14F-4D97-AF65-F5344CB8AC3E}">
        <p14:creationId xmlns:p14="http://schemas.microsoft.com/office/powerpoint/2010/main" val="24617129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600BD-0AF3-504D-A79F-40087FADE72D}" type="slidenum">
              <a:rPr lang="en-US"/>
              <a:pPr>
                <a:defRPr/>
              </a:pPr>
              <a:t>‹#›</a:t>
            </a:fld>
            <a:endParaRPr lang="en-US"/>
          </a:p>
        </p:txBody>
      </p:sp>
    </p:spTree>
    <p:extLst>
      <p:ext uri="{BB962C8B-B14F-4D97-AF65-F5344CB8AC3E}">
        <p14:creationId xmlns:p14="http://schemas.microsoft.com/office/powerpoint/2010/main" val="229670752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09080D-E043-C94F-8B81-0A7BE90ED907}" type="slidenum">
              <a:rPr lang="en-US"/>
              <a:pPr>
                <a:defRPr/>
              </a:pPr>
              <a:t>‹#›</a:t>
            </a:fld>
            <a:endParaRPr lang="en-US"/>
          </a:p>
        </p:txBody>
      </p:sp>
    </p:spTree>
    <p:extLst>
      <p:ext uri="{BB962C8B-B14F-4D97-AF65-F5344CB8AC3E}">
        <p14:creationId xmlns:p14="http://schemas.microsoft.com/office/powerpoint/2010/main" val="114188867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4A0C1F-177D-4C4B-86F4-03218B90C664}" type="slidenum">
              <a:rPr lang="en-US"/>
              <a:pPr>
                <a:defRPr/>
              </a:pPr>
              <a:t>‹#›</a:t>
            </a:fld>
            <a:endParaRPr lang="en-US"/>
          </a:p>
        </p:txBody>
      </p:sp>
    </p:spTree>
    <p:extLst>
      <p:ext uri="{BB962C8B-B14F-4D97-AF65-F5344CB8AC3E}">
        <p14:creationId xmlns:p14="http://schemas.microsoft.com/office/powerpoint/2010/main" val="144172075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EE9CEB-CC93-4548-8694-B596AC2908B9}" type="slidenum">
              <a:rPr lang="en-US"/>
              <a:pPr>
                <a:defRPr/>
              </a:pPr>
              <a:t>‹#›</a:t>
            </a:fld>
            <a:endParaRPr lang="en-US"/>
          </a:p>
        </p:txBody>
      </p:sp>
    </p:spTree>
    <p:extLst>
      <p:ext uri="{BB962C8B-B14F-4D97-AF65-F5344CB8AC3E}">
        <p14:creationId xmlns:p14="http://schemas.microsoft.com/office/powerpoint/2010/main" val="397982820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7515C2-AA85-EE43-822C-73E8AF2BA50E}" type="slidenum">
              <a:rPr lang="en-US"/>
              <a:pPr>
                <a:defRPr/>
              </a:pPr>
              <a:t>‹#›</a:t>
            </a:fld>
            <a:endParaRPr lang="en-US"/>
          </a:p>
        </p:txBody>
      </p:sp>
    </p:spTree>
    <p:extLst>
      <p:ext uri="{BB962C8B-B14F-4D97-AF65-F5344CB8AC3E}">
        <p14:creationId xmlns:p14="http://schemas.microsoft.com/office/powerpoint/2010/main" val="3982229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5B03610-DC06-B947-B649-BF2B762F3E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98708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485B08-B237-C740-9310-4993592DEEB2}" type="slidenum">
              <a:rPr lang="en-US"/>
              <a:pPr>
                <a:defRPr/>
              </a:pPr>
              <a:t>‹#›</a:t>
            </a:fld>
            <a:endParaRPr lang="en-US"/>
          </a:p>
        </p:txBody>
      </p:sp>
    </p:spTree>
    <p:extLst>
      <p:ext uri="{BB962C8B-B14F-4D97-AF65-F5344CB8AC3E}">
        <p14:creationId xmlns:p14="http://schemas.microsoft.com/office/powerpoint/2010/main" val="3514611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BE075F-BB97-BC4C-AE25-CE665FEE1563}" type="slidenum">
              <a:rPr lang="en-US"/>
              <a:pPr>
                <a:defRPr/>
              </a:pPr>
              <a:t>‹#›</a:t>
            </a:fld>
            <a:endParaRPr lang="en-US"/>
          </a:p>
        </p:txBody>
      </p:sp>
    </p:spTree>
    <p:extLst>
      <p:ext uri="{BB962C8B-B14F-4D97-AF65-F5344CB8AC3E}">
        <p14:creationId xmlns:p14="http://schemas.microsoft.com/office/powerpoint/2010/main" val="259424815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800251-0795-184D-8A8E-059DF7467C75}" type="slidenum">
              <a:rPr lang="en-US"/>
              <a:pPr>
                <a:defRPr/>
              </a:pPr>
              <a:t>‹#›</a:t>
            </a:fld>
            <a:endParaRPr lang="en-US"/>
          </a:p>
        </p:txBody>
      </p:sp>
    </p:spTree>
    <p:extLst>
      <p:ext uri="{BB962C8B-B14F-4D97-AF65-F5344CB8AC3E}">
        <p14:creationId xmlns:p14="http://schemas.microsoft.com/office/powerpoint/2010/main" val="375104277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4CA04-D781-5E4C-A48E-0C2D72802E4D}" type="slidenum">
              <a:rPr lang="en-US"/>
              <a:pPr>
                <a:defRPr/>
              </a:pPr>
              <a:t>‹#›</a:t>
            </a:fld>
            <a:endParaRPr lang="en-US"/>
          </a:p>
        </p:txBody>
      </p:sp>
    </p:spTree>
    <p:extLst>
      <p:ext uri="{BB962C8B-B14F-4D97-AF65-F5344CB8AC3E}">
        <p14:creationId xmlns:p14="http://schemas.microsoft.com/office/powerpoint/2010/main" val="202719304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31B026-8A21-3D4D-9592-1F8BF8AD8592}" type="slidenum">
              <a:rPr lang="en-US"/>
              <a:pPr>
                <a:defRPr/>
              </a:pPr>
              <a:t>‹#›</a:t>
            </a:fld>
            <a:endParaRPr lang="en-US"/>
          </a:p>
        </p:txBody>
      </p:sp>
    </p:spTree>
    <p:extLst>
      <p:ext uri="{BB962C8B-B14F-4D97-AF65-F5344CB8AC3E}">
        <p14:creationId xmlns:p14="http://schemas.microsoft.com/office/powerpoint/2010/main" val="14148137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70C8A8-38F6-0849-B227-20FCBAD9AEB9}" type="slidenum">
              <a:rPr lang="en-US"/>
              <a:pPr>
                <a:defRPr/>
              </a:pPr>
              <a:t>‹#›</a:t>
            </a:fld>
            <a:endParaRPr lang="en-US"/>
          </a:p>
        </p:txBody>
      </p:sp>
    </p:spTree>
    <p:extLst>
      <p:ext uri="{BB962C8B-B14F-4D97-AF65-F5344CB8AC3E}">
        <p14:creationId xmlns:p14="http://schemas.microsoft.com/office/powerpoint/2010/main" val="69332134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3491674-AE9D-1547-B2FE-ADFA71C5CEF6}" type="slidenum">
              <a:rPr lang="en-US"/>
              <a:pPr>
                <a:defRPr/>
              </a:pPr>
              <a:t>‹#›</a:t>
            </a:fld>
            <a:endParaRPr lang="en-US"/>
          </a:p>
        </p:txBody>
      </p:sp>
    </p:spTree>
    <p:extLst>
      <p:ext uri="{BB962C8B-B14F-4D97-AF65-F5344CB8AC3E}">
        <p14:creationId xmlns:p14="http://schemas.microsoft.com/office/powerpoint/2010/main" val="27098528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9319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319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AEAB327-66A3-474A-85C6-D2BB9AEAB00A}" type="slidenum">
              <a:rPr lang="zh-CN" altLang="en-US"/>
              <a:pPr>
                <a:defRPr/>
              </a:pPr>
              <a:t>‹#›</a:t>
            </a:fld>
            <a:endParaRPr lang="en-US" altLang="zh-CN"/>
          </a:p>
        </p:txBody>
      </p:sp>
    </p:spTree>
    <p:extLst>
      <p:ext uri="{BB962C8B-B14F-4D97-AF65-F5344CB8AC3E}">
        <p14:creationId xmlns:p14="http://schemas.microsoft.com/office/powerpoint/2010/main" val="13960280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AED2172-5169-0B47-8423-82EC7BE162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2397723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69CCED6-8EEF-DA4F-B0A2-2E672ADE9F6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73231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BCD91CE-EB11-7349-A0CE-F2EEDEDA73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97826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837A910-BEA0-594D-8E63-DE2E644AB21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4517177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CED944E4-1E13-CE4B-ADEF-A64419B6C15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331071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6589E2C6-517C-CF42-90E6-D9ED0959F6B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4719397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8FB66613-72CB-5541-852F-B69CCE63C677}"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025762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740EA26A-E59F-A342-8279-EF5448509D17}"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9961306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A742429-3DB4-B849-94BE-4E0E6295AD18}"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5541271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47BCF43-E071-4E4A-B135-2B878DA624F8}"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5557385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243E56E-B7C0-7240-B787-B52423732904}"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12335255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91319791"/>
      </p:ext>
    </p:extLst>
  </p:cSld>
  <p:clrMapOvr>
    <a:masterClrMapping/>
  </p:clrMapOvr>
  <p:transition>
    <p:wheel spokes="0"/>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537943"/>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BDD81F6-A373-074C-A33B-F2DC9AEDFC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799521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4250167"/>
      </p:ext>
    </p:extLst>
  </p:cSld>
  <p:clrMapOvr>
    <a:masterClrMapping/>
  </p:clrMapOvr>
  <p:transition>
    <p:wheel spokes="0"/>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891903"/>
      </p:ext>
    </p:extLst>
  </p:cSld>
  <p:clrMapOvr>
    <a:masterClrMapping/>
  </p:clrMapOvr>
  <p:transition>
    <p:wheel spokes="0"/>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77186"/>
      </p:ext>
    </p:extLst>
  </p:cSld>
  <p:clrMapOvr>
    <a:masterClrMapping/>
  </p:clrMapOvr>
  <p:transition>
    <p:wheel spokes="0"/>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202909355"/>
      </p:ext>
    </p:extLst>
  </p:cSld>
  <p:clrMapOvr>
    <a:masterClrMapping/>
  </p:clrMapOvr>
  <p:transition>
    <p:wheel spokes="0"/>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362832"/>
      </p:ext>
    </p:extLst>
  </p:cSld>
  <p:clrMapOvr>
    <a:masterClrMapping/>
  </p:clrMapOvr>
  <p:transition>
    <p:wheel spokes="0"/>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0830890"/>
      </p:ext>
    </p:extLst>
  </p:cSld>
  <p:clrMapOvr>
    <a:masterClrMapping/>
  </p:clrMapOvr>
  <p:transition>
    <p:wheel spokes="0"/>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7537443"/>
      </p:ext>
    </p:extLst>
  </p:cSld>
  <p:clrMapOvr>
    <a:masterClrMapping/>
  </p:clrMapOvr>
  <p:transition>
    <p:wheel spokes="0"/>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520416"/>
      </p:ext>
    </p:extLst>
  </p:cSld>
  <p:clrMapOvr>
    <a:masterClrMapping/>
  </p:clrMapOvr>
  <p:transition>
    <p:wheel spokes="0"/>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977069"/>
      </p:ext>
    </p:extLst>
  </p:cSld>
  <p:clrMapOvr>
    <a:masterClrMapping/>
  </p:clrMapOvr>
  <p:transition>
    <p:wheel spokes="0"/>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9431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69431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CE01FFBA-F01D-664C-9618-6A61E10BC74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1467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59E4D0D-F198-F047-8125-15199C3772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894818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320E1B49-3DE0-1543-90D1-CE3C87EF9B0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47172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309194E5-3F9C-0443-A305-3A5B73B4D61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439908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B622C7CC-CB85-634B-9016-1A4B9B50A72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8030912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8AA71664-AF6A-8E47-9F3E-2B9C5CE6EBE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7375828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7BA8122D-B768-AA40-ACB8-081B6FF4B74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6022938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B1E01F6-9129-5D41-B656-11504D30F8C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61544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EB2C0CA5-DE07-0D4E-9445-3E6C16190A5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3022895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6ABA080-152A-6748-863C-E6196EE2643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3007961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0836984-4767-3544-B6D9-DB09E5AE849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4357970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A8B76A0-6905-314A-A7E8-D17B558BD37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98571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82D9B33-DAB4-DD47-A211-3658EBD0DBF9}" type="slidenum">
              <a:rPr lang="zh-CN" altLang="en-US"/>
              <a:pPr>
                <a:defRPr/>
              </a:pPr>
              <a:t>‹#›</a:t>
            </a:fld>
            <a:endParaRPr lang="en-US" altLang="zh-CN"/>
          </a:p>
        </p:txBody>
      </p:sp>
    </p:spTree>
    <p:extLst>
      <p:ext uri="{BB962C8B-B14F-4D97-AF65-F5344CB8AC3E}">
        <p14:creationId xmlns:p14="http://schemas.microsoft.com/office/powerpoint/2010/main" val="705433324"/>
      </p:ext>
    </p:extLst>
  </p:cSld>
  <p:clrMapOvr>
    <a:masterClrMapping/>
  </p:clrMapOvr>
  <p:transition spd="med">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281652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8382211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1499345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791500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1261421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68742452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07781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347260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3641943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365694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23367550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192561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280785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5344952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7734450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855578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9"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3384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33384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FFFFFF"/>
              </a:solidFill>
              <a:ea typeface="Arial"/>
              <a:cs typeface="Arial"/>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FFFFFF"/>
              </a:solidFill>
              <a:ea typeface="Arial"/>
              <a:cs typeface="Arial"/>
            </a:endParaRPr>
          </a:p>
        </p:txBody>
      </p:sp>
      <p:sp>
        <p:nvSpPr>
          <p:cNvPr id="22" name="Rectangle 22"/>
          <p:cNvSpPr>
            <a:spLocks noGrp="1" noChangeArrowheads="1"/>
          </p:cNvSpPr>
          <p:nvPr>
            <p:ph type="sldNum" sz="quarter" idx="12"/>
          </p:nvPr>
        </p:nvSpPr>
        <p:spPr/>
        <p:txBody>
          <a:bodyPr/>
          <a:lstStyle>
            <a:lvl1pPr>
              <a:defRPr/>
            </a:lvl1pPr>
          </a:lstStyle>
          <a:p>
            <a:pPr>
              <a:defRPr/>
            </a:pPr>
            <a:fld id="{74D9CC52-F7A8-4247-A4A3-C49DCC03A55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7262146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48F5215-5209-FA47-8FAF-EDCDE8A32F1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5923085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5867FB9-6F0A-E04D-896E-E7CE13C7BC3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3913661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CBE327E-B4D4-8F42-90A8-E8F42CA5D8B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3237925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4C6F924C-D5E1-C649-9E7B-214B6FB66CC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3929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75010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65346D4-BD10-5C42-B3DB-B61C17C2B3E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5303524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A56A34D9-A6CD-FD45-89F5-0CBC40C2E07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1247116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42DC4C5-FA4F-5B43-A9A3-BFED65F2CFB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8015770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6DDB975-24E6-694F-A8B4-F9E6DB80021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8149329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426F55F-0C20-3D4C-96EA-5800E10802B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6944276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77413CC-8ED2-3144-B639-622BF07E613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4656126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269B7AB-57F6-AF49-98C5-781486D1243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3709105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86917310"/>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06602052"/>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8869594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29020389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47714568"/>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55418012"/>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7848809"/>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71334065"/>
      </p:ext>
    </p:extLst>
  </p:cSld>
  <p:clrMapOvr>
    <a:masterClrMapping/>
  </p:clrMapOvr>
  <p:transition spd="med">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56094558"/>
      </p:ext>
    </p:extLst>
  </p:cSld>
  <p:clrMapOvr>
    <a:masterClrMapping/>
  </p:clrMapOvr>
  <p:transition spd="med">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04454626"/>
      </p:ext>
    </p:extLst>
  </p:cSld>
  <p:clrMapOvr>
    <a:masterClrMapping/>
  </p:clrMapOvr>
  <p:transition spd="med">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82071242"/>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6404273"/>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76621693"/>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9292058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589849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0502002"/>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08272120"/>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6573423"/>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16803564"/>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87725045"/>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69262814"/>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47360969"/>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80761104"/>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92164875"/>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2168285"/>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9165889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138545"/>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1995703"/>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085125"/>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322908"/>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1514419"/>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950154"/>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546600"/>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2118312"/>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188752"/>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941050"/>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8120935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55932"/>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382776"/>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346998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5871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49863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8979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47956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84563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88523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461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83734582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30480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16444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82747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34974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69713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0566237"/>
      </p:ext>
    </p:extLst>
  </p:cSld>
  <p:clrMapOvr>
    <a:masterClrMapping/>
  </p:clrMapOvr>
  <p:transition spd="med">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97906441"/>
      </p:ext>
    </p:extLst>
  </p:cSld>
  <p:clrMapOvr>
    <a:masterClrMapping/>
  </p:clrMapOvr>
  <p:transition spd="med">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01895990"/>
      </p:ext>
    </p:extLst>
  </p:cSld>
  <p:clrMapOvr>
    <a:masterClrMapping/>
  </p:clrMapOvr>
  <p:transition spd="med">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74619596"/>
      </p:ext>
    </p:extLst>
  </p:cSld>
  <p:clrMapOvr>
    <a:masterClrMapping/>
  </p:clrMapOvr>
  <p:transition spd="med">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4139920"/>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0662460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89008127"/>
      </p:ext>
    </p:extLst>
  </p:cSld>
  <p:clrMapOvr>
    <a:masterClrMapping/>
  </p:clrMapOvr>
  <p:transition spd="med">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89281614"/>
      </p:ext>
    </p:extLst>
  </p:cSld>
  <p:clrMapOvr>
    <a:masterClrMapping/>
  </p:clrMapOvr>
  <p:transition spd="med">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67238173"/>
      </p:ext>
    </p:extLst>
  </p:cSld>
  <p:clrMapOvr>
    <a:masterClrMapping/>
  </p:clrMapOvr>
  <p:transition spd="med">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83216404"/>
      </p:ext>
    </p:extLst>
  </p:cSld>
  <p:clrMapOvr>
    <a:masterClrMapping/>
  </p:clrMapOvr>
  <p:transition spd="med">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95023074"/>
      </p:ext>
    </p:extLst>
  </p:cSld>
  <p:clrMapOvr>
    <a:masterClrMapping/>
  </p:clrMapOvr>
  <p:transition spd="med">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96713378"/>
      </p:ext>
    </p:extLst>
  </p:cSld>
  <p:clrMapOvr>
    <a:masterClrMapping/>
  </p:clrMapOvr>
  <p:transition spd="med">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79821495"/>
      </p:ext>
    </p:extLst>
  </p:cSld>
  <p:clrMapOvr>
    <a:masterClrMapping/>
  </p:clrMapOvr>
  <p:transition spd="med">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178509126"/>
      </p:ext>
    </p:extLst>
  </p:cSld>
  <p:clrMapOvr>
    <a:masterClrMapping/>
  </p:clrMapOvr>
  <p:transition spd="med">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001116755"/>
      </p:ext>
    </p:extLst>
  </p:cSld>
  <p:clrMapOvr>
    <a:masterClrMapping/>
  </p:clrMapOvr>
  <p:transition spd="med">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673587395"/>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5648876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2206147545"/>
      </p:ext>
    </p:extLst>
  </p:cSld>
  <p:clrMapOvr>
    <a:masterClrMapping/>
  </p:clrMapOvr>
  <p:transition spd="med">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3039548221"/>
      </p:ext>
    </p:extLst>
  </p:cSld>
  <p:clrMapOvr>
    <a:masterClrMapping/>
  </p:clrMapOvr>
  <p:transition spd="med">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3333881225"/>
      </p:ext>
    </p:extLst>
  </p:cSld>
  <p:clrMapOvr>
    <a:masterClrMapping/>
  </p:clrMapOvr>
  <p:transition spd="med">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453787255"/>
      </p:ext>
    </p:extLst>
  </p:cSld>
  <p:clrMapOvr>
    <a:masterClrMapping/>
  </p:clrMapOvr>
  <p:transition spd="med">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072631737"/>
      </p:ext>
    </p:extLst>
  </p:cSld>
  <p:clrMapOvr>
    <a:masterClrMapping/>
  </p:clrMapOvr>
  <p:transition spd="med">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852282797"/>
      </p:ext>
    </p:extLst>
  </p:cSld>
  <p:clrMapOvr>
    <a:masterClrMapping/>
  </p:clrMapOvr>
  <p:transition spd="med">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219174611"/>
      </p:ext>
    </p:extLst>
  </p:cSld>
  <p:clrMapOvr>
    <a:masterClrMapping/>
  </p:clrMapOvr>
  <p:transition spd="med">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3563553453"/>
      </p:ext>
    </p:extLst>
  </p:cSld>
  <p:clrMapOvr>
    <a:masterClrMapping/>
  </p:clrMapOvr>
  <p:transition spd="med">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209450473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76961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178915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1856859"/>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5475200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5604600"/>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25637031"/>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49315876"/>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225769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97724636"/>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4611649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0503963"/>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4702407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43692278"/>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008951"/>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659382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892415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837906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32110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813278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42232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04248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53080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981129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594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193009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0513472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727854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103543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809815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8036396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08589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45052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2786305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1178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896222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778245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5018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9101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1183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27965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4364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56390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298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5432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71514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19416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8165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695916"/>
      </p:ext>
    </p:extLst>
  </p:cSld>
  <p:clrMapOvr>
    <a:masterClrMapping/>
  </p:clrMapOvr>
  <p:transition>
    <p:wheel spokes="0"/>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304514"/>
      </p:ext>
    </p:extLst>
  </p:cSld>
  <p:clrMapOvr>
    <a:masterClrMapping/>
  </p:clrMapOvr>
  <p:transition>
    <p:wheel spokes="0"/>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19739960"/>
      </p:ext>
    </p:extLst>
  </p:cSld>
  <p:clrMapOvr>
    <a:masterClrMapping/>
  </p:clrMapOvr>
  <p:transition>
    <p:wheel spokes="0"/>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940547"/>
      </p:ext>
    </p:extLst>
  </p:cSld>
  <p:clrMapOvr>
    <a:masterClrMapping/>
  </p:clrMapOvr>
  <p:transition>
    <p:wheel spokes="0"/>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245155"/>
      </p:ext>
    </p:extLst>
  </p:cSld>
  <p:clrMapOvr>
    <a:masterClrMapping/>
  </p:clrMapOvr>
  <p:transition>
    <p:wheel spokes="0"/>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40114559"/>
      </p:ext>
    </p:extLst>
  </p:cSld>
  <p:clrMapOvr>
    <a:masterClrMapping/>
  </p:clrMapOvr>
  <p:transition>
    <p:wheel spokes="0"/>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320685"/>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4.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3.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4.pn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5.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6" Type="http://schemas.openxmlformats.org/officeDocument/2006/relationships/image" Target="../media/image7.pn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6.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8.jpe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10.jpe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8.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4.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3.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1.jpe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4.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image" Target="../media/image1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11.jpe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5.xml"/><Relationship Id="rId17" Type="http://schemas.openxmlformats.org/officeDocument/2006/relationships/image" Target="../media/image12.png"/><Relationship Id="rId2" Type="http://schemas.openxmlformats.org/officeDocument/2006/relationships/slideLayout" Target="../slideLayouts/slideLayout246.xml"/><Relationship Id="rId16" Type="http://schemas.openxmlformats.org/officeDocument/2006/relationships/image" Target="../media/image15.png"/><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5" Type="http://schemas.openxmlformats.org/officeDocument/2006/relationships/image" Target="../media/image14.png"/><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image" Target="../media/image13.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6.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4.pn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7.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theme" Target="../theme/theme28.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29.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6" Type="http://schemas.openxmlformats.org/officeDocument/2006/relationships/image" Target="../media/image7.png"/><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image" Target="../media/image6.png"/><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4.pn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0.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image" Target="../media/image4.png"/><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2.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3.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4.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6" Type="http://schemas.openxmlformats.org/officeDocument/2006/relationships/theme" Target="../theme/theme35.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5" Type="http://schemas.openxmlformats.org/officeDocument/2006/relationships/slideLayout" Target="../slideLayouts/slideLayout37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theme" Target="../theme/theme36.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theme" Target="../theme/theme37.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theme" Target="../theme/theme39.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slideLayout" Target="../slideLayouts/slideLayout434.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theme" Target="../theme/theme41.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theme" Target="../theme/theme42.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4.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0"/>
            <a:ext cx="9132888" cy="6845300"/>
            <a:chOff x="0" y="0"/>
            <a:chExt cx="5753" cy="4312"/>
          </a:xfrm>
        </p:grpSpPr>
        <p:sp>
          <p:nvSpPr>
            <p:cNvPr id="102406"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nvGrpSpPr>
            <p:cNvPr id="102407" name="Group 4"/>
            <p:cNvGrpSpPr>
              <a:grpSpLocks/>
            </p:cNvGrpSpPr>
            <p:nvPr/>
          </p:nvGrpSpPr>
          <p:grpSpPr bwMode="auto">
            <a:xfrm>
              <a:off x="246" y="204"/>
              <a:ext cx="5271" cy="3889"/>
              <a:chOff x="246" y="204"/>
              <a:chExt cx="5271" cy="3889"/>
            </a:xfrm>
          </p:grpSpPr>
          <p:sp>
            <p:nvSpPr>
              <p:cNvPr id="3440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3"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5"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7"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8"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9"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1"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3"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4"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5"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7"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8"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0"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2"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3"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4"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02408" name="Group 28"/>
            <p:cNvGrpSpPr>
              <a:grpSpLocks/>
            </p:cNvGrpSpPr>
            <p:nvPr/>
          </p:nvGrpSpPr>
          <p:grpSpPr bwMode="auto">
            <a:xfrm>
              <a:off x="0" y="0"/>
              <a:ext cx="1246" cy="1232"/>
              <a:chOff x="0" y="0"/>
              <a:chExt cx="1246" cy="1232"/>
            </a:xfrm>
          </p:grpSpPr>
          <p:sp>
            <p:nvSpPr>
              <p:cNvPr id="102409"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2410"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2411"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sp>
        <p:nvSpPr>
          <p:cNvPr id="114691" name="Text Box 32"/>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14692" name="Text Box 33"/>
          <p:cNvSpPr txBox="1">
            <a:spLocks noChangeArrowheads="1"/>
          </p:cNvSpPr>
          <p:nvPr userDrawn="1"/>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©2003 TBBMI</a:t>
            </a:r>
          </a:p>
        </p:txBody>
      </p:sp>
      <p:sp>
        <p:nvSpPr>
          <p:cNvPr id="344098" name="Rectangle 34"/>
          <p:cNvSpPr>
            <a:spLocks noChangeArrowheads="1"/>
          </p:cNvSpPr>
          <p:nvPr userDrawn="1"/>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352666159"/>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42106487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03525740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34765529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04953849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1032468837"/>
      </p:ext>
    </p:extLst>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4451"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charset="0"/>
                <a:ea typeface="MS PGothic" charset="0"/>
                <a:cs typeface="MS PGothic" charset="0"/>
              </a:defRPr>
            </a:lvl1pPr>
          </a:lstStyle>
          <a:p>
            <a:pPr defTabSz="914400" eaLnBrk="0" fontAlgn="base" hangingPunct="0">
              <a:spcBef>
                <a:spcPct val="0"/>
              </a:spcBef>
              <a:spcAft>
                <a:spcPct val="0"/>
              </a:spcAft>
              <a:defRPr/>
            </a:pPr>
            <a:fld id="{AFA5EB09-9868-5646-8595-33E8D085BACD}" type="slidenum">
              <a:rPr lang="zh-CN" altLang="en-US">
                <a:solidFill>
                  <a:srgbClr val="FFFFFF"/>
                </a:solidFill>
              </a:rPr>
              <a:pPr defTabSz="914400" eaLnBrk="0" fontAlgn="base" hangingPunct="0">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811043422"/>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0"/>
          <a:cs typeface="MS PGothic" charset="0"/>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S PGothic" charset="0"/>
          <a:cs typeface="MS PGothic"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S PGothic"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S PGothic" charset="0"/>
          <a:cs typeface="MS PGothic" charset="0"/>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defTabSz="914400" fontAlgn="base">
              <a:spcBef>
                <a:spcPct val="0"/>
              </a:spcBef>
              <a:spcAft>
                <a:spcPct val="0"/>
              </a:spcAft>
              <a:defRPr/>
            </a:pPr>
            <a:fld id="{EEED4791-0736-394E-BFF9-705FC5E23218}"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1836644130"/>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400273701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85380956"/>
      </p:ext>
    </p:extLst>
  </p:cSld>
  <p:clrMap bg1="lt1" tx1="dk1" bg2="lt2" tx2="dk2" accent1="accent1" accent2="accent2" accent3="accent3" accent4="accent4" accent5="accent5" accent6="accent6" hlink="hlink" folHlink="folHlink"/>
  <p:sldLayoutIdLst>
    <p:sldLayoutId id="214748394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D83133C-747C-6747-A320-323F826E93B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8448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4451"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charset="0"/>
                <a:ea typeface="MS PGothic" charset="0"/>
                <a:cs typeface="MS PGothic" charset="0"/>
              </a:defRPr>
            </a:lvl1pPr>
          </a:lstStyle>
          <a:p>
            <a:pPr defTabSz="914400" eaLnBrk="0" fontAlgn="base" hangingPunct="0">
              <a:spcBef>
                <a:spcPct val="0"/>
              </a:spcBef>
              <a:spcAft>
                <a:spcPct val="0"/>
              </a:spcAft>
              <a:defRPr/>
            </a:pPr>
            <a:fld id="{AFA5EB09-9868-5646-8595-33E8D085BACD}" type="slidenum">
              <a:rPr lang="zh-CN" altLang="en-US">
                <a:solidFill>
                  <a:srgbClr val="FFFFFF"/>
                </a:solidFill>
              </a:rPr>
              <a:pPr defTabSz="914400" eaLnBrk="0" fontAlgn="base" hangingPunct="0">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750285084"/>
      </p:ext>
    </p:extLst>
  </p:cSld>
  <p:clrMap bg1="dk2" tx1="lt1" bg2="dk1"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0"/>
          <a:cs typeface="MS PGothic" charset="0"/>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S PGothic" charset="0"/>
          <a:cs typeface="MS PGothic"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S PGothic"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S PGothic" charset="0"/>
          <a:cs typeface="MS PGothic" charset="0"/>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C1AC76A1-77C5-134F-9D17-863E7935E308}"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091042727"/>
      </p:ext>
    </p:extLst>
  </p:cSld>
  <p:clrMap bg1="lt1" tx1="dk1" bg2="lt2" tx2="dk2" accent1="accent1" accent2="accent2" accent3="accent3" accent4="accent4" accent5="accent5" accent6="accent6" hlink="hlink" folHlink="folHlink"/>
  <p:sldLayoutIdLst>
    <p:sldLayoutId id="2147483955"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269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269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269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269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269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269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69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defTabSz="914400" eaLnBrk="0" fontAlgn="base" hangingPunct="0">
              <a:spcAft>
                <a:spcPct val="0"/>
              </a:spcAft>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defTabSz="914400" eaLnBrk="0" fontAlgn="base" hangingPunct="0">
              <a:spcAft>
                <a:spcPct val="0"/>
              </a:spcAft>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defTabSz="914400" eaLnBrk="0" fontAlgn="base" hangingPunct="0">
              <a:spcAft>
                <a:spcPct val="0"/>
              </a:spcAft>
              <a:defRPr/>
            </a:pPr>
            <a:fld id="{20040EA3-D65A-4A4E-B9CF-3D6970B61326}" type="slidenum">
              <a:rPr lang="zh-CN" altLang="en-US">
                <a:latin typeface="Times New Roman" charset="0"/>
              </a:rPr>
              <a:pPr defTabSz="914400" eaLnBrk="0" fontAlgn="base" hangingPunct="0">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494930376"/>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85818743"/>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6610"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fld id="{BABB8F32-F51C-2E49-BBC2-C9CD5F26CD7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47049100"/>
      </p:ext>
    </p:extLst>
  </p:cSld>
  <p:clrMap bg1="dk2" tx1="lt1" bg2="dk1"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5800" indent="-336550"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5050" indent="-349250" algn="l" rtl="0" eaLnBrk="0" fontAlgn="base" hangingPunct="0">
        <a:spcBef>
          <a:spcPts val="600"/>
        </a:spcBef>
        <a:spcAft>
          <a:spcPct val="0"/>
        </a:spcAft>
        <a:buBlip>
          <a:blip r:embed="rId14"/>
        </a:buBlip>
        <a:defRPr>
          <a:solidFill>
            <a:schemeClr val="tx1"/>
          </a:solidFill>
          <a:latin typeface="Arial"/>
          <a:ea typeface="+mn-ea"/>
          <a:cs typeface="Arial"/>
        </a:defRPr>
      </a:lvl3pPr>
      <a:lvl4pPr marL="1371600" indent="-336550" algn="l" rtl="0" eaLnBrk="0" fontAlgn="base" hangingPunct="0">
        <a:spcBef>
          <a:spcPts val="600"/>
        </a:spcBef>
        <a:spcAft>
          <a:spcPct val="0"/>
        </a:spcAft>
        <a:buBlip>
          <a:blip r:embed="rId14"/>
        </a:buBlip>
        <a:defRPr>
          <a:solidFill>
            <a:schemeClr val="tx1"/>
          </a:solidFill>
          <a:latin typeface="Arial"/>
          <a:ea typeface="+mn-ea"/>
          <a:cs typeface="Arial"/>
        </a:defRPr>
      </a:lvl4pPr>
      <a:lvl5pPr marL="1720850" indent="-349250" algn="l" rtl="0" eaLnBrk="0" fontAlgn="base" hangingPunct="0">
        <a:spcBef>
          <a:spcPts val="600"/>
        </a:spcBef>
        <a:spcAft>
          <a:spcPct val="0"/>
        </a:spcAft>
        <a:buBlip>
          <a:blip r:embed="rId14"/>
        </a:buBlip>
        <a:defRPr>
          <a:solidFill>
            <a:schemeClr val="tx1"/>
          </a:solidFill>
          <a:latin typeface="Arial"/>
          <a:ea typeface="+mn-ea"/>
          <a:cs typeface="Arial"/>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889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889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890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1"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8902"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fld id="{E90BAA4E-2E2D-8846-B855-7E11021C8FC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7924161"/>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06408601"/>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108616837"/>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017925630"/>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632050561"/>
      </p:ext>
    </p:extLst>
  </p:cSld>
  <p:clrMap bg1="dk2" tx1="lt1" bg2="dk1"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4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5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grpSp>
          <p:nvGrpSpPr>
            <p:cNvPr id="6353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grpSp>
      </p:grpSp>
      <p:sp>
        <p:nvSpPr>
          <p:cNvPr id="63491"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2" name="Rectangle 4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endParaRPr>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endParaRPr>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2EE5FA86-5CF7-724E-BC91-9B71AB50A9DB}"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40040287"/>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387096127"/>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C60FCCD-D45C-9548-9AB0-442B4FC364A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82864775"/>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3490"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634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349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349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3494"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63495"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7"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734C8C0C-4760-224E-AD4B-1DF491A1BBB0}"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541566935"/>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0" y="0"/>
            <a:ext cx="9132888" cy="6845300"/>
            <a:chOff x="0" y="0"/>
            <a:chExt cx="5753" cy="4312"/>
          </a:xfrm>
        </p:grpSpPr>
        <p:sp>
          <p:nvSpPr>
            <p:cNvPr id="1034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nvGrpSpPr>
            <p:cNvPr id="103430"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343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3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3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3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03431" name="Group 28"/>
            <p:cNvGrpSpPr>
              <a:grpSpLocks/>
            </p:cNvGrpSpPr>
            <p:nvPr/>
          </p:nvGrpSpPr>
          <p:grpSpPr bwMode="auto">
            <a:xfrm>
              <a:off x="0" y="0"/>
              <a:ext cx="1246" cy="1232"/>
              <a:chOff x="0" y="0"/>
              <a:chExt cx="1246" cy="1232"/>
            </a:xfrm>
          </p:grpSpPr>
          <p:sp>
            <p:nvSpPr>
              <p:cNvPr id="1034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34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34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996148817"/>
      </p:ext>
    </p:extLst>
  </p:cSld>
  <p:clrMap bg1="dk2" tx1="lt1" bg2="dk1"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75" y="1789113"/>
            <a:ext cx="5340350" cy="5056187"/>
            <a:chOff x="2394" y="1127"/>
            <a:chExt cx="3364" cy="3185"/>
          </a:xfrm>
        </p:grpSpPr>
        <p:sp>
          <p:nvSpPr>
            <p:cNvPr id="69325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9328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328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328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9328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9328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ea typeface="MS PGothic" charset="0"/>
                <a:cs typeface="MS PGothic" charset="0"/>
              </a:defRPr>
            </a:lvl1pPr>
          </a:lstStyle>
          <a:p>
            <a:pPr defTabSz="914400" fontAlgn="base">
              <a:spcBef>
                <a:spcPct val="0"/>
              </a:spcBef>
              <a:spcAft>
                <a:spcPct val="0"/>
              </a:spcAft>
              <a:defRPr/>
            </a:pPr>
            <a:fld id="{8C2E6CC3-0FD1-D342-BCD1-4F38F3A43FA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4023744529"/>
      </p:ext>
    </p:extLst>
  </p:cSld>
  <p:clrMap bg1="dk2" tx1="lt1" bg2="dk1" tx2="lt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089553"/>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2438400"/>
            <a:ext cx="9144000" cy="4046538"/>
            <a:chOff x="0" y="1536"/>
            <a:chExt cx="5760" cy="2549"/>
          </a:xfrm>
        </p:grpSpPr>
        <p:sp>
          <p:nvSpPr>
            <p:cNvPr id="33280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097"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098"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0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00"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1"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2"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3"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4"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1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06"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1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33281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33281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10"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3281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3281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pitchFamily="-112"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33282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12"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33282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charset="0"/>
                <a:cs typeface="Arial" charset="0"/>
              </a:defRPr>
            </a:lvl1pPr>
          </a:lstStyle>
          <a:p>
            <a:pPr defTabSz="914400" fontAlgn="base">
              <a:spcBef>
                <a:spcPct val="0"/>
              </a:spcBef>
              <a:spcAft>
                <a:spcPct val="0"/>
              </a:spcAft>
              <a:defRPr/>
            </a:pPr>
            <a:fld id="{3BCFFEA6-CC9E-E342-BFA3-492219CB3AB1}" type="slidenum">
              <a:rPr lang="zh-CN" altLang="en-US">
                <a:solidFill>
                  <a:srgbClr val="FFFFFF"/>
                </a:solidFill>
                <a:ea typeface="ＭＳ Ｐゴシック" charset="0"/>
              </a:rPr>
              <a:pPr defTabSz="914400" fontAlgn="base">
                <a:spcBef>
                  <a:spcPct val="0"/>
                </a:spcBef>
                <a:spcAft>
                  <a:spcPct val="0"/>
                </a:spcAft>
                <a:defRPr/>
              </a:pPr>
              <a:t>‹#›</a:t>
            </a:fld>
            <a:endParaRPr lang="en-US" altLang="zh-CN">
              <a:solidFill>
                <a:srgbClr val="FFFFFF"/>
              </a:solidFill>
              <a:ea typeface="ＭＳ Ｐゴシック" charset="0"/>
            </a:endParaRPr>
          </a:p>
        </p:txBody>
      </p:sp>
      <p:sp>
        <p:nvSpPr>
          <p:cNvPr id="33282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703131"/>
      </p:ext>
    </p:extLst>
  </p:cSld>
  <p:clrMap bg1="dk2" tx1="lt1" bg2="dk1" tx2="lt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Arial"/>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Arial"/>
          <a:ea typeface="MS PGothic" charset="0"/>
          <a:cs typeface="MS PGothic" charset="0"/>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a:ea typeface="MS PGothic" charset="0"/>
          <a:cs typeface="MS PGothic" charset="0"/>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Arial"/>
          <a:ea typeface="MS PGothic" charset="0"/>
          <a:cs typeface="MS PGothic" charset="0"/>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30372880"/>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159756402"/>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35064124"/>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S PGothic" charset="0"/>
                <a:cs typeface="MS PGothic" charset="0"/>
              </a:defRPr>
            </a:lvl1pPr>
          </a:lstStyle>
          <a:p>
            <a:pPr defTabSz="914400" fontAlgn="base">
              <a:spcBef>
                <a:spcPct val="0"/>
              </a:spcBef>
              <a:spcAft>
                <a:spcPct val="0"/>
              </a:spcAft>
              <a:defRPr/>
            </a:pPr>
            <a:fld id="{2E87732E-DB36-3542-A33C-87813334183C}" type="slidenum">
              <a:rPr lang="zh-CN" altLang="en-US">
                <a:latin typeface="Times New Roman" charset="0"/>
              </a:rPr>
              <a:pPr defTabSz="914400" fontAlgn="base">
                <a:spcBef>
                  <a:spcPct val="0"/>
                </a:spcBef>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1830806693"/>
      </p:ext>
    </p:extLst>
  </p:cSld>
  <p:clrMap bg1="lt1" tx1="dk1" bg2="lt2" tx2="dk2" accent1="accent1" accent2="accent2" accent3="accent3" accent4="accent4" accent5="accent5" accent6="accent6" hlink="hlink" folHlink="folHlink"/>
  <p:sldLayoutIdLst>
    <p:sldLayoutId id="214748373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7114425"/>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615139715"/>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644086604"/>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14477427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28770933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17732103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14920016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42281437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60.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notesSlide" Target="../notesSlides/notesSlide79.xml"/><Relationship Id="rId1" Type="http://schemas.openxmlformats.org/officeDocument/2006/relationships/slideLayout" Target="../slideLayouts/slideLayout262.xml"/><Relationship Id="rId6" Type="http://schemas.openxmlformats.org/officeDocument/2006/relationships/image" Target="../media/image62.jpeg"/><Relationship Id="rId5" Type="http://schemas.openxmlformats.org/officeDocument/2006/relationships/image" Target="../media/image81.jpeg"/><Relationship Id="rId4" Type="http://schemas.openxmlformats.org/officeDocument/2006/relationships/image" Target="../media/image8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29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09.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09.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09.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15.xml"/><Relationship Id="rId1" Type="http://schemas.openxmlformats.org/officeDocument/2006/relationships/themeOverride" Target="../theme/themeOverride19.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328.xml"/><Relationship Id="rId4" Type="http://schemas.openxmlformats.org/officeDocument/2006/relationships/image" Target="../media/image10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83.xml"/><Relationship Id="rId1" Type="http://schemas.openxmlformats.org/officeDocument/2006/relationships/slideLayout" Target="../slideLayouts/slideLayout328.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4.xml"/><Relationship Id="rId1" Type="http://schemas.openxmlformats.org/officeDocument/2006/relationships/slideLayout" Target="../slideLayouts/slideLayout3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5.xml"/><Relationship Id="rId1" Type="http://schemas.openxmlformats.org/officeDocument/2006/relationships/slideLayout" Target="../slideLayouts/slideLayout3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6.xml"/><Relationship Id="rId1" Type="http://schemas.openxmlformats.org/officeDocument/2006/relationships/slideLayout" Target="../slideLayouts/slideLayout34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352.xml"/><Relationship Id="rId4" Type="http://schemas.openxmlformats.org/officeDocument/2006/relationships/image" Target="../media/image110.jpeg"/></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8.xml"/><Relationship Id="rId1" Type="http://schemas.openxmlformats.org/officeDocument/2006/relationships/slideLayout" Target="../slideLayouts/slideLayout314.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hemeOverride" Target="../theme/themeOverride20.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0.xml"/><Relationship Id="rId1" Type="http://schemas.openxmlformats.org/officeDocument/2006/relationships/slideLayout" Target="../slideLayouts/slideLayout44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1.xml"/><Relationship Id="rId1" Type="http://schemas.openxmlformats.org/officeDocument/2006/relationships/slideLayout" Target="../slideLayouts/slideLayout44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2.xml"/><Relationship Id="rId1" Type="http://schemas.openxmlformats.org/officeDocument/2006/relationships/slideLayout" Target="../slideLayouts/slideLayout45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3.xml"/><Relationship Id="rId1" Type="http://schemas.openxmlformats.org/officeDocument/2006/relationships/slideLayout" Target="../slideLayouts/slideLayout388.xml"/><Relationship Id="rId4" Type="http://schemas.openxmlformats.org/officeDocument/2006/relationships/image" Target="../media/image116.png"/></Relationships>
</file>

<file path=ppt/slides/_rels/slide1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4.xml"/><Relationship Id="rId1" Type="http://schemas.openxmlformats.org/officeDocument/2006/relationships/slideLayout" Target="../slideLayouts/slideLayout28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xml"/><Relationship Id="rId1" Type="http://schemas.openxmlformats.org/officeDocument/2006/relationships/themeOverride" Target="../theme/themeOverride21.xml"/><Relationship Id="rId4" Type="http://schemas.openxmlformats.org/officeDocument/2006/relationships/image" Target="../media/image37.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xml"/><Relationship Id="rId1" Type="http://schemas.openxmlformats.org/officeDocument/2006/relationships/themeOverride" Target="../theme/themeOverride22.xml"/><Relationship Id="rId4" Type="http://schemas.openxmlformats.org/officeDocument/2006/relationships/image" Target="../media/image90.png"/></Relationships>
</file>

<file path=ppt/slides/_rels/slide1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6.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3.xml"/><Relationship Id="rId1" Type="http://schemas.openxmlformats.org/officeDocument/2006/relationships/themeOverride" Target="../theme/themeOverride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3.xml"/><Relationship Id="rId1" Type="http://schemas.openxmlformats.org/officeDocument/2006/relationships/themeOverride" Target="../theme/themeOverride3.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9.xml"/><Relationship Id="rId1" Type="http://schemas.openxmlformats.org/officeDocument/2006/relationships/tags" Target="../tags/tag1.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0.xml"/><Relationship Id="rId1" Type="http://schemas.openxmlformats.org/officeDocument/2006/relationships/themeOverride" Target="../theme/themeOverride7.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10.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8.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10.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10.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9.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10.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2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1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hemeOverride" Target="../theme/themeOverride1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33.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33.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33.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140.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140.xml"/></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6.xml"/><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0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56.xml"/><Relationship Id="rId1" Type="http://schemas.openxmlformats.org/officeDocument/2006/relationships/vmlDrawing" Target="../drawings/vmlDrawing1.vml"/><Relationship Id="rId5" Type="http://schemas.openxmlformats.org/officeDocument/2006/relationships/image" Target="../media/image63.png"/><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165.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5.jpeg"/><Relationship Id="rId1" Type="http://schemas.openxmlformats.org/officeDocument/2006/relationships/slideLayout" Target="../slideLayouts/slideLayout19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20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13.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210.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28.xml"/><Relationship Id="rId4" Type="http://schemas.openxmlformats.org/officeDocument/2006/relationships/image" Target="../media/image68.jpeg"/></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24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10.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246.xml"/><Relationship Id="rId4" Type="http://schemas.openxmlformats.org/officeDocument/2006/relationships/image" Target="../media/image71.jpeg"/></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246.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246.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14.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24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8.xml"/><Relationship Id="rId1" Type="http://schemas.openxmlformats.org/officeDocument/2006/relationships/slideLayout" Target="../slideLayouts/slideLayout217.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27.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174.xml"/><Relationship Id="rId6" Type="http://schemas.openxmlformats.org/officeDocument/2006/relationships/image" Target="../media/image78.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77.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19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19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19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19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19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192.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9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192.xml"/><Relationship Id="rId4" Type="http://schemas.openxmlformats.org/officeDocument/2006/relationships/image" Target="../media/image85.jpeg"/></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228.xml"/><Relationship Id="rId6" Type="http://schemas.openxmlformats.org/officeDocument/2006/relationships/image" Target="../media/image62.jpeg"/><Relationship Id="rId5" Type="http://schemas.openxmlformats.org/officeDocument/2006/relationships/image" Target="../media/image81.jpeg"/><Relationship Id="rId4" Type="http://schemas.openxmlformats.org/officeDocument/2006/relationships/image" Target="../media/image87.jpeg"/></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240.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37.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9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hemeOverride" Target="../theme/themeOverride17.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38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7.xml"/><Relationship Id="rId1" Type="http://schemas.openxmlformats.org/officeDocument/2006/relationships/slideLayout" Target="../slideLayouts/slideLayout262.xml"/><Relationship Id="rId4" Type="http://schemas.openxmlformats.org/officeDocument/2006/relationships/image" Target="../media/image93.jpeg"/></Relationships>
</file>

<file path=ppt/slides/_rels/slide9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8.xml"/><Relationship Id="rId1" Type="http://schemas.openxmlformats.org/officeDocument/2006/relationships/slideLayout" Target="../slideLayouts/slideLayout26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i="1" dirty="0">
                <a:solidFill>
                  <a:srgbClr val="FFFFFF"/>
                </a:solidFill>
                <a:effectLst>
                  <a:glow rad="127000">
                    <a:srgbClr val="000000"/>
                  </a:glow>
                </a:effectLst>
                <a:latin typeface="Arial" charset="0"/>
                <a:ea typeface="ＭＳ Ｐゴシック" charset="0"/>
                <a:cs typeface="ＭＳ Ｐゴシック" charset="0"/>
              </a:rPr>
              <a:t>Exodus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Formed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en-AU" sz="8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Background </a:t>
            </a:r>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to Exodus</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5452393"/>
      </p:ext>
    </p:extLst>
  </p:cSld>
  <p:clrMapOvr>
    <a:overrideClrMapping bg1="dk2" tx1="lt1" bg2="dk1"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OMSSO008"/>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3" name="Picture 3" descr="Slid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4" name="Picture 4" descr="OMSSO08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5" name="Picture 5" descr="Red Sea"/>
          <p:cNvPicPr>
            <a:picLocks noChangeAspect="1" noChangeArrowheads="1"/>
          </p:cNvPicPr>
          <p:nvPr/>
        </p:nvPicPr>
        <p:blipFill>
          <a:blip r:embed="rId6" cstate="screen">
            <a:lum bright="6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6" name="Picture 6" descr="World Travel 05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7" name="Text Box 7"/>
          <p:cNvSpPr txBox="1">
            <a:spLocks noChangeArrowheads="1"/>
          </p:cNvSpPr>
          <p:nvPr/>
        </p:nvSpPr>
        <p:spPr bwMode="auto">
          <a:xfrm>
            <a:off x="107504" y="0"/>
            <a:ext cx="7391400" cy="92333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5400" b="1" dirty="0">
                <a:solidFill>
                  <a:srgbClr val="FFFFFF"/>
                </a:solidFill>
                <a:latin typeface="Arial"/>
                <a:ea typeface="ＭＳ Ｐゴシック" charset="0"/>
                <a:cs typeface="Arial"/>
              </a:rPr>
              <a:t>Exodus</a:t>
            </a:r>
          </a:p>
        </p:txBody>
      </p:sp>
      <p:sp>
        <p:nvSpPr>
          <p:cNvPr id="327690" name="Rectangle 10"/>
          <p:cNvSpPr>
            <a:spLocks noChangeArrowheads="1"/>
          </p:cNvSpPr>
          <p:nvPr/>
        </p:nvSpPr>
        <p:spPr bwMode="auto">
          <a:xfrm>
            <a:off x="381000" y="2590800"/>
            <a:ext cx="8382000" cy="3810000"/>
          </a:xfrm>
          <a:prstGeom prst="rect">
            <a:avLst/>
          </a:prstGeom>
          <a:gradFill rotWithShape="1">
            <a:gsLst>
              <a:gs pos="0">
                <a:srgbClr val="4C4C4C"/>
              </a:gs>
              <a:gs pos="100000">
                <a:srgbClr val="4C4C4C">
                  <a:gamma/>
                  <a:shade val="46275"/>
                  <a:invGamma/>
                  <a:alpha val="75999"/>
                </a:srgbClr>
              </a:gs>
            </a:gsLst>
            <a:lin ang="5400000" scaled="1"/>
          </a:grad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fontAlgn="base">
              <a:lnSpc>
                <a:spcPct val="90000"/>
              </a:lnSpc>
              <a:spcBef>
                <a:spcPct val="20000"/>
              </a:spcBef>
              <a:spcAft>
                <a:spcPct val="0"/>
              </a:spcAft>
              <a:defRPr/>
            </a:pPr>
            <a:r>
              <a:rPr lang="en-US" altLang="zh-CN" sz="3600" b="1" dirty="0">
                <a:solidFill>
                  <a:srgbClr val="FFFFFF"/>
                </a:solidFill>
                <a:effectLst>
                  <a:outerShdw blurRad="38100" dist="38100" dir="2700000" algn="tl">
                    <a:srgbClr val="000000"/>
                  </a:outerShdw>
                </a:effectLst>
                <a:latin typeface="Arial" charset="0"/>
                <a:ea typeface="SimSun" charset="0"/>
                <a:cs typeface="SimSun" charset="0"/>
              </a:rPr>
              <a:t>	</a:t>
            </a:r>
            <a:r>
              <a:rPr lang="en-US" altLang="zh-CN" sz="3400" b="1" dirty="0">
                <a:solidFill>
                  <a:srgbClr val="FFFFFF"/>
                </a:solidFill>
                <a:effectLst>
                  <a:outerShdw blurRad="38100" dist="38100" dir="2700000" algn="tl">
                    <a:srgbClr val="000000"/>
                  </a:outerShdw>
                </a:effectLst>
                <a:latin typeface="Arial" charset="0"/>
                <a:ea typeface="SimSun" charset="0"/>
                <a:cs typeface="SimSun" charset="0"/>
              </a:rPr>
              <a:t>Israel</a:t>
            </a:r>
            <a:r>
              <a:rPr lang="fr-FR" altLang="zh-CN" sz="3400" b="1" dirty="0">
                <a:solidFill>
                  <a:srgbClr val="FFFFFF"/>
                </a:solidFill>
                <a:effectLst>
                  <a:outerShdw blurRad="38100" dist="38100" dir="2700000" algn="tl">
                    <a:srgbClr val="000000"/>
                  </a:outerShdw>
                </a:effectLst>
                <a:latin typeface="Arial" charset="0"/>
                <a:ea typeface="SimSun" charset="0"/>
                <a:cs typeface="SimSun" charset="0"/>
              </a:rPr>
              <a:t>'</a:t>
            </a:r>
            <a:r>
              <a:rPr lang="en-US" altLang="zh-CN" sz="3400" b="1" dirty="0">
                <a:solidFill>
                  <a:srgbClr val="FFFFFF"/>
                </a:solidFill>
                <a:effectLst>
                  <a:outerShdw blurRad="38100" dist="38100" dir="2700000" algn="tl">
                    <a:srgbClr val="000000"/>
                  </a:outerShdw>
                </a:effectLst>
                <a:latin typeface="Arial" charset="0"/>
                <a:ea typeface="SimSun" charset="0"/>
                <a:cs typeface="SimSun" charset="0"/>
              </a:rPr>
              <a:t>s </a:t>
            </a:r>
            <a:r>
              <a:rPr lang="en-US" altLang="zh-CN" sz="3400" b="1" u="sng" dirty="0">
                <a:solidFill>
                  <a:srgbClr val="FFFFFF"/>
                </a:solidFill>
                <a:effectLst>
                  <a:outerShdw blurRad="38100" dist="38100" dir="2700000" algn="tl">
                    <a:srgbClr val="000000"/>
                  </a:outerShdw>
                </a:effectLst>
                <a:latin typeface="Arial" charset="0"/>
                <a:ea typeface="SimSun" charset="0"/>
                <a:cs typeface="SimSun" charset="0"/>
              </a:rPr>
              <a:t>formation</a:t>
            </a:r>
            <a:r>
              <a:rPr lang="en-US" altLang="zh-CN" sz="3400" b="1" dirty="0">
                <a:solidFill>
                  <a:srgbClr val="FFFFFF"/>
                </a:solidFill>
                <a:effectLst>
                  <a:outerShdw blurRad="38100" dist="38100" dir="2700000" algn="tl">
                    <a:srgbClr val="000000"/>
                  </a:outerShdw>
                </a:effectLst>
                <a:latin typeface="Arial" charset="0"/>
                <a:ea typeface="SimSun" charset="0"/>
                <a:cs typeface="SimSun" charset="0"/>
              </a:rPr>
              <a:t> as a nation begins under God as King by a miraculous redemption from Egypt and revelation of the Mosaic Law to provide a kingdom over which a descendant of Judah could rule and to promote holiness and trust in God. </a:t>
            </a:r>
            <a:endParaRPr lang="en-US" sz="3400" b="1" dirty="0">
              <a:solidFill>
                <a:srgbClr val="FFFFFF"/>
              </a:solidFill>
              <a:effectLst>
                <a:outerShdw blurRad="38100" dist="38100" dir="2700000" algn="tl">
                  <a:srgbClr val="000000"/>
                </a:outerShdw>
              </a:effectLst>
              <a:latin typeface="Arial" charset="0"/>
              <a:ea typeface="SimSun" charset="0"/>
              <a:cs typeface="SimSun" charset="0"/>
            </a:endParaRPr>
          </a:p>
        </p:txBody>
      </p:sp>
      <p:sp>
        <p:nvSpPr>
          <p:cNvPr id="482312" name="Text Box 11"/>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altLang="zh-CN">
                <a:solidFill>
                  <a:srgbClr val="FFFFFF"/>
                </a:solidFill>
                <a:latin typeface="Arial" charset="0"/>
              </a:rPr>
              <a:t>98</a:t>
            </a:r>
          </a:p>
        </p:txBody>
      </p:sp>
      <p:sp>
        <p:nvSpPr>
          <p:cNvPr id="327692" name="Rectangle 12"/>
          <p:cNvSpPr>
            <a:spLocks noGrp="1" noChangeArrowheads="1"/>
          </p:cNvSpPr>
          <p:nvPr>
            <p:ph type="title" idx="4294967295"/>
          </p:nvPr>
        </p:nvSpPr>
        <p:spPr>
          <a:xfrm>
            <a:off x="609600" y="1143000"/>
            <a:ext cx="7772400" cy="1143000"/>
          </a:xfrm>
          <a:gradFill rotWithShape="0">
            <a:gsLst>
              <a:gs pos="0">
                <a:srgbClr val="4C4C4C"/>
              </a:gs>
              <a:gs pos="100000">
                <a:srgbClr val="4C4C4C">
                  <a:gamma/>
                  <a:shade val="46275"/>
                  <a:invGamma/>
                  <a:alpha val="75999"/>
                </a:srgbClr>
              </a:gs>
            </a:gsLst>
            <a:lin ang="5400000" scaled="1"/>
          </a:gradFill>
          <a:effectLst>
            <a:outerShdw blurRad="63500" dist="38099" dir="2700000" algn="ctr" rotWithShape="0">
              <a:srgbClr val="000000">
                <a:alpha val="74998"/>
              </a:srgbClr>
            </a:outerShdw>
          </a:effectLst>
        </p:spPr>
        <p:txBody>
          <a:bodyPr/>
          <a:lstStyle/>
          <a:p>
            <a:pPr eaLnBrk="1" hangingPunct="1">
              <a:defRPr/>
            </a:pPr>
            <a:r>
              <a:rPr lang="en-US" b="1">
                <a:solidFill>
                  <a:schemeClr val="bg1"/>
                </a:solidFill>
                <a:effectLst>
                  <a:outerShdw blurRad="38100" dist="38100" dir="2700000" algn="tl">
                    <a:srgbClr val="000000"/>
                  </a:outerShdw>
                </a:effectLst>
                <a:latin typeface="Arial Black" charset="0"/>
                <a:cs typeface="ＭＳ Ｐゴシック" charset="0"/>
              </a:rPr>
              <a:t>Summary Statement</a:t>
            </a:r>
            <a:endParaRPr lang="en-US" b="1">
              <a:solidFill>
                <a:schemeClr val="bg1"/>
              </a:solidFill>
              <a:latin typeface="Arial Black" charset="0"/>
              <a:cs typeface="ＭＳ Ｐゴシック" charset="0"/>
            </a:endParaRPr>
          </a:p>
        </p:txBody>
      </p:sp>
    </p:spTree>
    <p:extLst>
      <p:ext uri="{BB962C8B-B14F-4D97-AF65-F5344CB8AC3E}">
        <p14:creationId xmlns:p14="http://schemas.microsoft.com/office/powerpoint/2010/main" val="20881537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27686"/>
                                        </p:tgtEl>
                                        <p:attrNameLst>
                                          <p:attrName>style.visibility</p:attrName>
                                        </p:attrNameLst>
                                      </p:cBhvr>
                                      <p:to>
                                        <p:strVal val="visible"/>
                                      </p:to>
                                    </p:set>
                                    <p:anim calcmode="lin" valueType="num">
                                      <p:cBhvr>
                                        <p:cTn id="7" dur="500" fill="hold"/>
                                        <p:tgtEl>
                                          <p:spTgt spid="327686"/>
                                        </p:tgtEl>
                                        <p:attrNameLst>
                                          <p:attrName>ppt_w</p:attrName>
                                        </p:attrNameLst>
                                      </p:cBhvr>
                                      <p:tavLst>
                                        <p:tav tm="0">
                                          <p:val>
                                            <p:fltVal val="0"/>
                                          </p:val>
                                        </p:tav>
                                        <p:tav tm="100000">
                                          <p:val>
                                            <p:strVal val="#ppt_w"/>
                                          </p:val>
                                        </p:tav>
                                      </p:tavLst>
                                    </p:anim>
                                    <p:anim calcmode="lin" valueType="num">
                                      <p:cBhvr>
                                        <p:cTn id="8" dur="500" fill="hold"/>
                                        <p:tgtEl>
                                          <p:spTgt spid="32768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7684"/>
                                        </p:tgtEl>
                                        <p:attrNameLst>
                                          <p:attrName>style.visibility</p:attrName>
                                        </p:attrNameLst>
                                      </p:cBhvr>
                                      <p:to>
                                        <p:strVal val="visible"/>
                                      </p:to>
                                    </p:set>
                                    <p:anim calcmode="lin" valueType="num">
                                      <p:cBhvr>
                                        <p:cTn id="11" dur="500" fill="hold"/>
                                        <p:tgtEl>
                                          <p:spTgt spid="327684"/>
                                        </p:tgtEl>
                                        <p:attrNameLst>
                                          <p:attrName>ppt_w</p:attrName>
                                        </p:attrNameLst>
                                      </p:cBhvr>
                                      <p:tavLst>
                                        <p:tav tm="0">
                                          <p:val>
                                            <p:fltVal val="0"/>
                                          </p:val>
                                        </p:tav>
                                        <p:tav tm="100000">
                                          <p:val>
                                            <p:strVal val="#ppt_w"/>
                                          </p:val>
                                        </p:tav>
                                      </p:tavLst>
                                    </p:anim>
                                    <p:anim calcmode="lin" valueType="num">
                                      <p:cBhvr>
                                        <p:cTn id="12" dur="500" fill="hold"/>
                                        <p:tgtEl>
                                          <p:spTgt spid="32768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27685"/>
                                        </p:tgtEl>
                                        <p:attrNameLst>
                                          <p:attrName>style.visibility</p:attrName>
                                        </p:attrNameLst>
                                      </p:cBhvr>
                                      <p:to>
                                        <p:strVal val="visible"/>
                                      </p:to>
                                    </p:set>
                                    <p:anim calcmode="lin" valueType="num">
                                      <p:cBhvr>
                                        <p:cTn id="15" dur="500" fill="hold"/>
                                        <p:tgtEl>
                                          <p:spTgt spid="327685"/>
                                        </p:tgtEl>
                                        <p:attrNameLst>
                                          <p:attrName>ppt_w</p:attrName>
                                        </p:attrNameLst>
                                      </p:cBhvr>
                                      <p:tavLst>
                                        <p:tav tm="0">
                                          <p:val>
                                            <p:fltVal val="0"/>
                                          </p:val>
                                        </p:tav>
                                        <p:tav tm="100000">
                                          <p:val>
                                            <p:strVal val="#ppt_w"/>
                                          </p:val>
                                        </p:tav>
                                      </p:tavLst>
                                    </p:anim>
                                    <p:anim calcmode="lin" valueType="num">
                                      <p:cBhvr>
                                        <p:cTn id="16" dur="500" fill="hold"/>
                                        <p:tgtEl>
                                          <p:spTgt spid="32768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27682"/>
                                        </p:tgtEl>
                                        <p:attrNameLst>
                                          <p:attrName>style.visibility</p:attrName>
                                        </p:attrNameLst>
                                      </p:cBhvr>
                                      <p:to>
                                        <p:strVal val="visible"/>
                                      </p:to>
                                    </p:set>
                                    <p:anim calcmode="lin" valueType="num">
                                      <p:cBhvr>
                                        <p:cTn id="19" dur="500" fill="hold"/>
                                        <p:tgtEl>
                                          <p:spTgt spid="327682"/>
                                        </p:tgtEl>
                                        <p:attrNameLst>
                                          <p:attrName>ppt_w</p:attrName>
                                        </p:attrNameLst>
                                      </p:cBhvr>
                                      <p:tavLst>
                                        <p:tav tm="0">
                                          <p:val>
                                            <p:fltVal val="0"/>
                                          </p:val>
                                        </p:tav>
                                        <p:tav tm="100000">
                                          <p:val>
                                            <p:strVal val="#ppt_w"/>
                                          </p:val>
                                        </p:tav>
                                      </p:tavLst>
                                    </p:anim>
                                    <p:anim calcmode="lin" valueType="num">
                                      <p:cBhvr>
                                        <p:cTn id="20" dur="500" fill="hold"/>
                                        <p:tgtEl>
                                          <p:spTgt spid="32768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27683"/>
                                        </p:tgtEl>
                                        <p:attrNameLst>
                                          <p:attrName>style.visibility</p:attrName>
                                        </p:attrNameLst>
                                      </p:cBhvr>
                                      <p:to>
                                        <p:strVal val="visible"/>
                                      </p:to>
                                    </p:set>
                                    <p:anim calcmode="lin" valueType="num">
                                      <p:cBhvr>
                                        <p:cTn id="23" dur="500" fill="hold"/>
                                        <p:tgtEl>
                                          <p:spTgt spid="327683"/>
                                        </p:tgtEl>
                                        <p:attrNameLst>
                                          <p:attrName>ppt_w</p:attrName>
                                        </p:attrNameLst>
                                      </p:cBhvr>
                                      <p:tavLst>
                                        <p:tav tm="0">
                                          <p:val>
                                            <p:fltVal val="0"/>
                                          </p:val>
                                        </p:tav>
                                        <p:tav tm="100000">
                                          <p:val>
                                            <p:strVal val="#ppt_w"/>
                                          </p:val>
                                        </p:tav>
                                      </p:tavLst>
                                    </p:anim>
                                    <p:anim calcmode="lin" valueType="num">
                                      <p:cBhvr>
                                        <p:cTn id="24" dur="500" fill="hold"/>
                                        <p:tgtEl>
                                          <p:spTgt spid="327683"/>
                                        </p:tgtEl>
                                        <p:attrNameLst>
                                          <p:attrName>ppt_h</p:attrName>
                                        </p:attrNameLst>
                                      </p:cBhvr>
                                      <p:tavLst>
                                        <p:tav tm="0">
                                          <p:val>
                                            <p:fltVal val="0"/>
                                          </p:val>
                                        </p:tav>
                                        <p:tav tm="100000">
                                          <p:val>
                                            <p:strVal val="#ppt_h"/>
                                          </p:val>
                                        </p:tav>
                                      </p:tavLst>
                                    </p:anim>
                                  </p:childTnLst>
                                </p:cTn>
                              </p:par>
                              <p:par>
                                <p:cTn id="25" presetID="4" presetClass="entr" presetSubtype="16" fill="hold" grpId="0" nodeType="withEffect">
                                  <p:stCondLst>
                                    <p:cond delay="0"/>
                                  </p:stCondLst>
                                  <p:childTnLst>
                                    <p:set>
                                      <p:cBhvr>
                                        <p:cTn id="26" dur="1" fill="hold">
                                          <p:stCondLst>
                                            <p:cond delay="0"/>
                                          </p:stCondLst>
                                        </p:cTn>
                                        <p:tgtEl>
                                          <p:spTgt spid="327690">
                                            <p:txEl>
                                              <p:charRg st="4294967295" end="4294967295"/>
                                            </p:txEl>
                                          </p:spTgt>
                                        </p:tgtEl>
                                        <p:attrNameLst>
                                          <p:attrName>style.visibility</p:attrName>
                                        </p:attrNameLst>
                                      </p:cBhvr>
                                      <p:to>
                                        <p:strVal val="visible"/>
                                      </p:to>
                                    </p:set>
                                    <p:animEffect transition="in" filter="box(in)">
                                      <p:cBhvr>
                                        <p:cTn id="27" dur="500"/>
                                        <p:tgtEl>
                                          <p:spTgt spid="327690">
                                            <p:txEl>
                                              <p:charRg st="4294967295" end="4294967295"/>
                                            </p:txEl>
                                          </p:spTgt>
                                        </p:tgtEl>
                                      </p:cBhvr>
                                    </p:animEffect>
                                  </p:childTnLst>
                                </p:cTn>
                              </p:par>
                            </p:childTnLst>
                          </p:cTn>
                        </p:par>
                        <p:par>
                          <p:cTn id="28" fill="hold" nodeType="afterGroup">
                            <p:stCondLst>
                              <p:cond delay="500"/>
                            </p:stCondLst>
                            <p:childTnLst>
                              <p:par>
                                <p:cTn id="29" presetID="9" presetClass="entr" presetSubtype="0" fill="hold" grpId="1" nodeType="afterEffect">
                                  <p:stCondLst>
                                    <p:cond delay="500"/>
                                  </p:stCondLst>
                                  <p:childTnLst>
                                    <p:set>
                                      <p:cBhvr>
                                        <p:cTn id="30" dur="1" fill="hold">
                                          <p:stCondLst>
                                            <p:cond delay="0"/>
                                          </p:stCondLst>
                                        </p:cTn>
                                        <p:tgtEl>
                                          <p:spTgt spid="327690"/>
                                        </p:tgtEl>
                                        <p:attrNameLst>
                                          <p:attrName>style.visibility</p:attrName>
                                        </p:attrNameLst>
                                      </p:cBhvr>
                                      <p:to>
                                        <p:strVal val="visible"/>
                                      </p:to>
                                    </p:set>
                                    <p:animEffect transition="in" filter="dissolve">
                                      <p:cBhvr>
                                        <p:cTn id="31" dur="500"/>
                                        <p:tgtEl>
                                          <p:spTgt spid="327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0" grpId="0" autoUpdateAnimBg="0"/>
      <p:bldP spid="327690"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20</a:t>
            </a:r>
          </a:p>
        </p:txBody>
      </p:sp>
    </p:spTree>
    <p:extLst>
      <p:ext uri="{BB962C8B-B14F-4D97-AF65-F5344CB8AC3E}">
        <p14:creationId xmlns:p14="http://schemas.microsoft.com/office/powerpoint/2010/main" val="1026149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en-US" sz="6000" b="1" dirty="0">
                <a:solidFill>
                  <a:schemeClr val="tx2"/>
                </a:solidFill>
                <a:effectLst>
                  <a:glow rad="127000">
                    <a:schemeClr val="bg1"/>
                  </a:glow>
                </a:effectLst>
                <a:latin typeface="Arial" charset="0"/>
                <a:ea typeface="ＭＳ Ｐゴシック" charset="0"/>
                <a:cs typeface="ＭＳ Ｐゴシック" charset="0"/>
              </a:rPr>
              <a:t>The Big Ten</a:t>
            </a:r>
          </a:p>
        </p:txBody>
      </p:sp>
    </p:spTree>
    <p:extLst>
      <p:ext uri="{BB962C8B-B14F-4D97-AF65-F5344CB8AC3E}">
        <p14:creationId xmlns:p14="http://schemas.microsoft.com/office/powerpoint/2010/main" val="262945720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21</a:t>
            </a:r>
          </a:p>
        </p:txBody>
      </p:sp>
    </p:spTree>
    <p:extLst>
      <p:ext uri="{BB962C8B-B14F-4D97-AF65-F5344CB8AC3E}">
        <p14:creationId xmlns:p14="http://schemas.microsoft.com/office/powerpoint/2010/main" val="22485673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en-US" altLang="zh-CN" sz="4800" b="1" dirty="0">
                <a:solidFill>
                  <a:schemeClr val="tx1"/>
                </a:solidFill>
                <a:effectLst>
                  <a:glow rad="228600">
                    <a:schemeClr val="bg2"/>
                  </a:glow>
                </a:effectLst>
                <a:latin typeface="Arial Narrow" charset="0"/>
              </a:rPr>
              <a:t>The heart of the Mosaic Covenant is the Ten Commandments</a:t>
            </a:r>
          </a:p>
        </p:txBody>
      </p:sp>
    </p:spTree>
    <p:extLst>
      <p:ext uri="{BB962C8B-B14F-4D97-AF65-F5344CB8AC3E}">
        <p14:creationId xmlns:p14="http://schemas.microsoft.com/office/powerpoint/2010/main" val="17550277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23</a:t>
            </a:r>
          </a:p>
        </p:txBody>
      </p:sp>
    </p:spTree>
    <p:extLst>
      <p:ext uri="{BB962C8B-B14F-4D97-AF65-F5344CB8AC3E}">
        <p14:creationId xmlns:p14="http://schemas.microsoft.com/office/powerpoint/2010/main" val="33671333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86"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388350" y="14288"/>
            <a:ext cx="681038" cy="4619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116</a:t>
            </a:r>
          </a:p>
        </p:txBody>
      </p:sp>
      <p:graphicFrame>
        <p:nvGraphicFramePr>
          <p:cNvPr id="8" name="Table 7"/>
          <p:cNvGraphicFramePr>
            <a:graphicFrameLocks noGrp="1"/>
          </p:cNvGraphicFramePr>
          <p:nvPr>
            <p:extLst>
              <p:ext uri="{D42A27DB-BD31-4B8C-83A1-F6EECF244321}">
                <p14:modId xmlns:p14="http://schemas.microsoft.com/office/powerpoint/2010/main" val="1677015161"/>
              </p:ext>
            </p:extLst>
          </p:nvPr>
        </p:nvGraphicFramePr>
        <p:xfrm>
          <a:off x="76200" y="990600"/>
          <a:ext cx="8991600" cy="5715002"/>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37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03" marB="45703"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4630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Recipient </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(Date &amp; Place)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Abraham as mediator for all nations in 2060 BC at Ur of the Chaldees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Moses as mediator for Israel in 1445 BC at Mount Sinai</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Scripture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Genesis 12:1-3 (but formalized into a covenant in Genesis 15)</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Exodus 20–31 is the heart of the covenant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27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Between God &amp;</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 person (for a future nation)</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 nation </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972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Scope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Universal (</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all peoples will be blessed through you</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Only Israel received the Law (Deut. 4:8; </a:t>
                      </a:r>
                      <a:br>
                        <a:rPr kumimoji="0" lang="en-US" sz="2400" b="1" i="0" u="none" strike="noStrike" cap="none" normalizeH="0" baseline="0">
                          <a:ln>
                            <a:noFill/>
                          </a:ln>
                          <a:solidFill>
                            <a:srgbClr val="FFFFFF"/>
                          </a:solidFill>
                          <a:effectLst/>
                          <a:latin typeface="Arial" charset="0"/>
                          <a:ea typeface="ＭＳ Ｐゴシック" charset="0"/>
                          <a:cs typeface="Times New Roman" charset="0"/>
                        </a:rPr>
                      </a:br>
                      <a:r>
                        <a:rPr kumimoji="0" lang="en-US" sz="2400" b="1" i="0" u="none" strike="noStrike" cap="none" normalizeH="0" baseline="0">
                          <a:ln>
                            <a:noFill/>
                          </a:ln>
                          <a:solidFill>
                            <a:srgbClr val="FFFFFF"/>
                          </a:solidFill>
                          <a:effectLst/>
                          <a:latin typeface="Arial" charset="0"/>
                          <a:ea typeface="ＭＳ Ｐゴシック" charset="0"/>
                          <a:cs typeface="Times New Roman" charset="0"/>
                        </a:rPr>
                        <a:t>Ps. 147:20)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p:cNvSpPr/>
          <p:nvPr/>
        </p:nvSpPr>
        <p:spPr bwMode="auto">
          <a:xfrm>
            <a:off x="532513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35158447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3810"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8"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451850" y="0"/>
            <a:ext cx="62865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a:solidFill>
                  <a:srgbClr val="FFFFFF"/>
                </a:solidFill>
                <a:latin typeface="Times New Roman" pitchFamily="-112" charset="0"/>
                <a:ea typeface="ＭＳ Ｐゴシック" charset="0"/>
                <a:cs typeface="ＭＳ Ｐゴシック" charset="0"/>
              </a:rPr>
              <a:t>116</a:t>
            </a:r>
          </a:p>
        </p:txBody>
      </p:sp>
      <p:graphicFrame>
        <p:nvGraphicFramePr>
          <p:cNvPr id="180246" name="Group 22"/>
          <p:cNvGraphicFramePr>
            <a:graphicFrameLocks noGrp="1"/>
          </p:cNvGraphicFramePr>
          <p:nvPr>
            <p:extLst>
              <p:ext uri="{D42A27DB-BD31-4B8C-83A1-F6EECF244321}">
                <p14:modId xmlns:p14="http://schemas.microsoft.com/office/powerpoint/2010/main" val="2941376127"/>
              </p:ext>
            </p:extLst>
          </p:nvPr>
        </p:nvGraphicFramePr>
        <p:xfrm>
          <a:off x="76200" y="990600"/>
          <a:ext cx="8991600" cy="5701030"/>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Promises</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Land, seed, and blessing (without indication of time of fulfillment)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Blessing for obedience and cursing for disobedience (Lev. 26; Deut. 28)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Conditions</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Unconditional: </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I will…</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Conditional: </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If you will…then I will…</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Partici-pation</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Abraham asleep (Gen. 15:17)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Israel agreed to obey (Exod. 19:8)</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Analogy</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Father to son (royal grant)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Suzerain (superior king) to vassal (servant nation)</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Oval 7"/>
          <p:cNvSpPr/>
          <p:nvPr/>
        </p:nvSpPr>
        <p:spPr bwMode="auto">
          <a:xfrm>
            <a:off x="532513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9" name="Oval 8"/>
          <p:cNvSpPr/>
          <p:nvPr/>
        </p:nvSpPr>
        <p:spPr bwMode="auto">
          <a:xfrm>
            <a:off x="5252974" y="1183285"/>
            <a:ext cx="3888570" cy="2337708"/>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New Roman" pitchFamily="-108" charset="0"/>
            </a:endParaRPr>
          </a:p>
        </p:txBody>
      </p:sp>
    </p:spTree>
    <p:extLst>
      <p:ext uri="{BB962C8B-B14F-4D97-AF65-F5344CB8AC3E}">
        <p14:creationId xmlns:p14="http://schemas.microsoft.com/office/powerpoint/2010/main" val="85222451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1"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anim calcmode="lin" valueType="num">
                                      <p:cBhvr>
                                        <p:cTn id="16" dur="400" fill="hold"/>
                                        <p:tgtEl>
                                          <p:spTgt spid="8"/>
                                        </p:tgtEl>
                                        <p:attrNameLst>
                                          <p:attrName>ppt_x</p:attrName>
                                        </p:attrNameLst>
                                      </p:cBhvr>
                                      <p:tavLst>
                                        <p:tav tm="0">
                                          <p:val>
                                            <p:strVal val="#ppt_x"/>
                                          </p:val>
                                        </p:tav>
                                        <p:tav tm="100000">
                                          <p:val>
                                            <p:strVal val="#ppt_x"/>
                                          </p:val>
                                        </p:tav>
                                      </p:tavLst>
                                    </p:anim>
                                    <p:anim calcmode="lin" valueType="num">
                                      <p:cBhvr>
                                        <p:cTn id="17" dur="400" fill="hold"/>
                                        <p:tgtEl>
                                          <p:spTgt spid="8"/>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9"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4834"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2"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451850" y="0"/>
            <a:ext cx="62865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a:solidFill>
                  <a:srgbClr val="FFFFFF"/>
                </a:solidFill>
                <a:latin typeface="Times New Roman" pitchFamily="-112" charset="0"/>
                <a:ea typeface="ＭＳ Ｐゴシック" charset="0"/>
                <a:cs typeface="ＭＳ Ｐゴシック" charset="0"/>
              </a:rPr>
              <a:t>116</a:t>
            </a:r>
          </a:p>
        </p:txBody>
      </p:sp>
      <p:graphicFrame>
        <p:nvGraphicFramePr>
          <p:cNvPr id="8" name="Table 7"/>
          <p:cNvGraphicFramePr>
            <a:graphicFrameLocks noGrp="1"/>
          </p:cNvGraphicFramePr>
          <p:nvPr>
            <p:extLst>
              <p:ext uri="{D42A27DB-BD31-4B8C-83A1-F6EECF244321}">
                <p14:modId xmlns:p14="http://schemas.microsoft.com/office/powerpoint/2010/main" val="2336501546"/>
              </p:ext>
            </p:extLst>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Form</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Oral (no written stipulations)</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Written on tablets of stone &amp; Pentateuch</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Emphasis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Blessing over discipline/judgment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(five </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blessings</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in Gen. 12:1-3)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Judgment/discipline over blessing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(contrast Deut. 28:1-14 &amp; 28:15-68)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Christ</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Ultimate seed (Gen. 12:3)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Typified in tabernacle (Heb. 8–10)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Sign</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Circumcision (Gen. 17:11)</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Sabbath (Exod. 31:13, 17)</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Oval 8"/>
          <p:cNvSpPr/>
          <p:nvPr/>
        </p:nvSpPr>
        <p:spPr bwMode="auto">
          <a:xfrm>
            <a:off x="5323543" y="419921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 name="Oval 9"/>
          <p:cNvSpPr/>
          <p:nvPr/>
        </p:nvSpPr>
        <p:spPr bwMode="auto">
          <a:xfrm>
            <a:off x="5323543" y="131315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11376684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
                                        <p:tgtEl>
                                          <p:spTgt spid="9"/>
                                        </p:tgtEl>
                                      </p:cBhvr>
                                    </p:animEffect>
                                    <p:anim calcmode="lin" valueType="num">
                                      <p:cBhvr>
                                        <p:cTn id="16" dur="400" fill="hold"/>
                                        <p:tgtEl>
                                          <p:spTgt spid="9"/>
                                        </p:tgtEl>
                                        <p:attrNameLst>
                                          <p:attrName>ppt_x</p:attrName>
                                        </p:attrNameLst>
                                      </p:cBhvr>
                                      <p:tavLst>
                                        <p:tav tm="0">
                                          <p:val>
                                            <p:strVal val="#ppt_x"/>
                                          </p:val>
                                        </p:tav>
                                        <p:tav tm="100000">
                                          <p:val>
                                            <p:strVal val="#ppt_x"/>
                                          </p:val>
                                        </p:tav>
                                      </p:tavLst>
                                    </p:anim>
                                    <p:anim calcmode="lin" valueType="num">
                                      <p:cBhvr>
                                        <p:cTn id="17" dur="400" fill="hold"/>
                                        <p:tgtEl>
                                          <p:spTgt spid="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25</a:t>
            </a:r>
          </a:p>
        </p:txBody>
      </p:sp>
    </p:spTree>
    <p:extLst>
      <p:ext uri="{BB962C8B-B14F-4D97-AF65-F5344CB8AC3E}">
        <p14:creationId xmlns:p14="http://schemas.microsoft.com/office/powerpoint/2010/main" val="375203739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ChangeArrowheads="1"/>
          </p:cNvSpPr>
          <p:nvPr>
            <p:ph type="ctrTitle"/>
          </p:nvPr>
        </p:nvSpPr>
        <p:spPr>
          <a:xfrm>
            <a:off x="609600" y="188913"/>
            <a:ext cx="10385425" cy="1143000"/>
          </a:xfrm>
        </p:spPr>
        <p:txBody>
          <a:bodyPr/>
          <a:lstStyle/>
          <a:p>
            <a:pPr eaLnBrk="1" hangingPunct="1"/>
            <a:r>
              <a:rPr lang="en-US" altLang="zh-CN" sz="4800" b="1" dirty="0">
                <a:solidFill>
                  <a:schemeClr val="bg1"/>
                </a:solidFill>
                <a:cs typeface="Arial"/>
              </a:rPr>
              <a:t>Joseph</a:t>
            </a:r>
            <a:r>
              <a:rPr lang="fr-FR" altLang="ja-JP" sz="4800" b="1" dirty="0">
                <a:solidFill>
                  <a:schemeClr val="bg1"/>
                </a:solidFill>
                <a:cs typeface="Arial"/>
              </a:rPr>
              <a:t>'</a:t>
            </a:r>
            <a:r>
              <a:rPr lang="en-US" altLang="ja-JP" sz="4800" b="1" dirty="0">
                <a:solidFill>
                  <a:schemeClr val="bg1"/>
                </a:solidFill>
                <a:cs typeface="Arial"/>
              </a:rPr>
              <a:t>s Death</a:t>
            </a:r>
            <a:r>
              <a:rPr lang="en-US" altLang="ja-JP" sz="4000" b="1" dirty="0">
                <a:solidFill>
                  <a:schemeClr val="bg1"/>
                </a:solidFill>
                <a:cs typeface="Arial"/>
              </a:rPr>
              <a:t> </a:t>
            </a:r>
            <a:endParaRPr lang="en-US" altLang="zh-CN" sz="4000" b="1" dirty="0">
              <a:cs typeface="Arial"/>
            </a:endParaRPr>
          </a:p>
        </p:txBody>
      </p:sp>
      <p:pic>
        <p:nvPicPr>
          <p:cNvPr id="26112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235325" cy="40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6837" name="WordArt 5"/>
          <p:cNvSpPr>
            <a:spLocks noChangeArrowheads="1" noChangeShapeType="1" noTextEdit="1"/>
          </p:cNvSpPr>
          <p:nvPr/>
        </p:nvSpPr>
        <p:spPr bwMode="auto">
          <a:xfrm>
            <a:off x="381000" y="6324600"/>
            <a:ext cx="8229600" cy="4445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12700">
                  <a:solidFill>
                    <a:srgbClr val="3333CC"/>
                  </a:solidFill>
                  <a:round/>
                  <a:headEnd/>
                  <a:tailEnd/>
                </a:ln>
                <a:solidFill>
                  <a:srgbClr val="FFFFFF"/>
                </a:solidFill>
                <a:effectLst>
                  <a:outerShdw blurRad="63500" dist="46662" dir="2115817" algn="ctr" rotWithShape="0">
                    <a:srgbClr val="9999FF">
                      <a:alpha val="74997"/>
                    </a:srgbClr>
                  </a:outerShdw>
                </a:effectLst>
                <a:latin typeface="Arial Black"/>
                <a:ea typeface="Arial Black"/>
                <a:cs typeface="Arial Black"/>
              </a:rPr>
              <a:t>But what about God</a:t>
            </a:r>
            <a:r>
              <a:rPr lang="fr-FR" sz="3600" kern="10" dirty="0">
                <a:ln w="12700">
                  <a:solidFill>
                    <a:srgbClr val="3333CC"/>
                  </a:solidFill>
                  <a:round/>
                  <a:headEnd/>
                  <a:tailEnd/>
                </a:ln>
                <a:solidFill>
                  <a:srgbClr val="FFFFFF"/>
                </a:solidFill>
                <a:effectLst>
                  <a:outerShdw blurRad="63500" dist="46662" dir="2115817" algn="ctr" rotWithShape="0">
                    <a:srgbClr val="9999FF">
                      <a:alpha val="74997"/>
                    </a:srgbClr>
                  </a:outerShdw>
                </a:effectLst>
                <a:latin typeface="Arial Black"/>
                <a:ea typeface="Arial Black"/>
                <a:cs typeface="Arial Black"/>
              </a:rPr>
              <a:t>'</a:t>
            </a:r>
            <a:r>
              <a:rPr lang="en-US" sz="3600" kern="10" dirty="0">
                <a:ln w="12700">
                  <a:solidFill>
                    <a:srgbClr val="3333CC"/>
                  </a:solidFill>
                  <a:round/>
                  <a:headEnd/>
                  <a:tailEnd/>
                </a:ln>
                <a:solidFill>
                  <a:srgbClr val="FFFFFF"/>
                </a:solidFill>
                <a:effectLst>
                  <a:outerShdw blurRad="63500" dist="46662" dir="2115817" algn="ctr" rotWithShape="0">
                    <a:srgbClr val="9999FF">
                      <a:alpha val="74997"/>
                    </a:srgbClr>
                  </a:outerShdw>
                </a:effectLst>
                <a:latin typeface="Arial Black"/>
                <a:ea typeface="Arial Black"/>
                <a:cs typeface="Arial Black"/>
              </a:rPr>
              <a:t>s promise of a land?</a:t>
            </a:r>
          </a:p>
        </p:txBody>
      </p:sp>
      <p:sp>
        <p:nvSpPr>
          <p:cNvPr id="261124" name="Rectangle 7"/>
          <p:cNvSpPr>
            <a:spLocks noChangeArrowheads="1"/>
          </p:cNvSpPr>
          <p:nvPr/>
        </p:nvSpPr>
        <p:spPr bwMode="auto">
          <a:xfrm>
            <a:off x="3117850" y="2133600"/>
            <a:ext cx="5927725"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spcBef>
                <a:spcPct val="20000"/>
              </a:spcBef>
              <a:spcAft>
                <a:spcPct val="0"/>
              </a:spcAft>
            </a:pPr>
            <a:r>
              <a:rPr lang="mr-IN" altLang="zh-CN" sz="3600" b="1" dirty="0">
                <a:solidFill>
                  <a:srgbClr val="FFFFFF"/>
                </a:solidFill>
                <a:latin typeface="Arial" charset="0"/>
                <a:ea typeface="ＭＳ Ｐゴシック" charset="0"/>
                <a:cs typeface="Arial" charset="0"/>
              </a:rPr>
              <a:t>"</a:t>
            </a:r>
            <a:r>
              <a:rPr lang="en-US" altLang="zh-CN" sz="3600" b="1" dirty="0">
                <a:solidFill>
                  <a:srgbClr val="FFFFFF"/>
                </a:solidFill>
                <a:latin typeface="Arial" charset="0"/>
                <a:ea typeface="ＭＳ Ｐゴシック" charset="0"/>
                <a:cs typeface="Arial" charset="0"/>
              </a:rPr>
              <a:t>So Joseph died at the age of a hundred and ten. And after they embalmed him, he was placed in a coffin in Egypt</a:t>
            </a:r>
            <a:r>
              <a:rPr lang="mr-IN" altLang="zh-CN" sz="3600" b="1" dirty="0">
                <a:solidFill>
                  <a:srgbClr val="FFFFFF"/>
                </a:solidFill>
                <a:latin typeface="Arial" charset="0"/>
                <a:ea typeface="ＭＳ Ｐゴシック" charset="0"/>
                <a:cs typeface="Arial" charset="0"/>
              </a:rPr>
              <a:t>"</a:t>
            </a:r>
            <a:r>
              <a:rPr lang="en-US" altLang="zh-CN" sz="3600" b="1" dirty="0">
                <a:solidFill>
                  <a:srgbClr val="FFFFFF"/>
                </a:solidFill>
                <a:latin typeface="Arial" charset="0"/>
                <a:ea typeface="ＭＳ Ｐゴシック" charset="0"/>
                <a:cs typeface="Arial" charset="0"/>
              </a:rPr>
              <a:t> </a:t>
            </a:r>
          </a:p>
          <a:p>
            <a:pPr algn="r" defTabSz="914400" fontAlgn="base">
              <a:spcBef>
                <a:spcPct val="20000"/>
              </a:spcBef>
              <a:spcAft>
                <a:spcPct val="0"/>
              </a:spcAft>
            </a:pPr>
            <a:r>
              <a:rPr lang="en-US" altLang="zh-CN" sz="3600" b="1" dirty="0">
                <a:solidFill>
                  <a:srgbClr val="FFFFFF"/>
                </a:solidFill>
                <a:latin typeface="Arial" charset="0"/>
                <a:ea typeface="ＭＳ Ｐゴシック" charset="0"/>
                <a:cs typeface="Arial" charset="0"/>
              </a:rPr>
              <a:t>(50:26)</a:t>
            </a:r>
          </a:p>
        </p:txBody>
      </p:sp>
      <p:sp>
        <p:nvSpPr>
          <p:cNvPr id="261125" name="Rectangle 9"/>
          <p:cNvSpPr>
            <a:spLocks noChangeArrowheads="1"/>
          </p:cNvSpPr>
          <p:nvPr/>
        </p:nvSpPr>
        <p:spPr bwMode="auto">
          <a:xfrm>
            <a:off x="-254000" y="950913"/>
            <a:ext cx="11379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4000" b="1">
                <a:solidFill>
                  <a:srgbClr val="FFFFFF"/>
                </a:solidFill>
                <a:latin typeface="Arial" charset="0"/>
                <a:ea typeface="ＭＳ Ｐゴシック" charset="0"/>
                <a:cs typeface="Arial" charset="0"/>
              </a:rPr>
              <a:t>(the last verse of Genesis)</a:t>
            </a:r>
          </a:p>
        </p:txBody>
      </p:sp>
    </p:spTree>
    <p:extLst>
      <p:ext uri="{BB962C8B-B14F-4D97-AF65-F5344CB8AC3E}">
        <p14:creationId xmlns:p14="http://schemas.microsoft.com/office/powerpoint/2010/main" val="41878691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6837"/>
                                        </p:tgtEl>
                                        <p:attrNameLst>
                                          <p:attrName>style.visibility</p:attrName>
                                        </p:attrNameLst>
                                      </p:cBhvr>
                                      <p:to>
                                        <p:strVal val="visible"/>
                                      </p:to>
                                    </p:set>
                                    <p:anim calcmode="lin" valueType="num">
                                      <p:cBhvr additive="base">
                                        <p:cTn id="7" dur="500" fill="hold"/>
                                        <p:tgtEl>
                                          <p:spTgt spid="1016837"/>
                                        </p:tgtEl>
                                        <p:attrNameLst>
                                          <p:attrName>ppt_x</p:attrName>
                                        </p:attrNameLst>
                                      </p:cBhvr>
                                      <p:tavLst>
                                        <p:tav tm="0">
                                          <p:val>
                                            <p:strVal val="#ppt_x"/>
                                          </p:val>
                                        </p:tav>
                                        <p:tav tm="100000">
                                          <p:val>
                                            <p:strVal val="#ppt_x"/>
                                          </p:val>
                                        </p:tav>
                                      </p:tavLst>
                                    </p:anim>
                                    <p:anim calcmode="lin" valueType="num">
                                      <p:cBhvr additive="base">
                                        <p:cTn id="8" dur="500" fill="hold"/>
                                        <p:tgtEl>
                                          <p:spTgt spid="10168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9100"/>
            <a:ext cx="9144000" cy="6017143"/>
          </a:xfrm>
          <a:prstGeom prst="rect">
            <a:avLst/>
          </a:prstGeom>
        </p:spPr>
      </p:pic>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en-US" b="1" dirty="0">
                <a:effectLst>
                  <a:glow rad="228600">
                    <a:srgbClr val="000000"/>
                  </a:glow>
                </a:effectLst>
                <a:latin typeface="Arial" charset="0"/>
                <a:cs typeface="ＭＳ Ｐゴシック" charset="0"/>
              </a:rPr>
              <a:t>The Tabernacle</a:t>
            </a:r>
          </a:p>
        </p:txBody>
      </p:sp>
    </p:spTree>
    <p:extLst>
      <p:ext uri="{BB962C8B-B14F-4D97-AF65-F5344CB8AC3E}">
        <p14:creationId xmlns:p14="http://schemas.microsoft.com/office/powerpoint/2010/main" val="3600382453"/>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Text Box 3"/>
          <p:cNvSpPr txBox="1">
            <a:spLocks noChangeArrowheads="1"/>
          </p:cNvSpPr>
          <p:nvPr/>
        </p:nvSpPr>
        <p:spPr bwMode="auto">
          <a:xfrm>
            <a:off x="8221663" y="1524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ltLang="zh-CN">
                <a:solidFill>
                  <a:srgbClr val="000000"/>
                </a:solidFill>
                <a:latin typeface="Arial" charset="0"/>
              </a:rPr>
              <a:t>119</a:t>
            </a:r>
          </a:p>
        </p:txBody>
      </p:sp>
      <p:pic>
        <p:nvPicPr>
          <p:cNvPr id="525314" name="Picture 12" descr="the a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5788" y="3221038"/>
            <a:ext cx="6126162" cy="3713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5315" name="Picture 5" descr="replica of the a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53000" cy="453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8" name="Rectangle 2"/>
          <p:cNvSpPr>
            <a:spLocks noGrp="1" noChangeArrowheads="1"/>
          </p:cNvSpPr>
          <p:nvPr>
            <p:ph type="title"/>
          </p:nvPr>
        </p:nvSpPr>
        <p:spPr>
          <a:xfrm>
            <a:off x="4343400" y="152400"/>
            <a:ext cx="3733800" cy="2590800"/>
          </a:xfrm>
          <a:solidFill>
            <a:srgbClr val="285014"/>
          </a:solidFill>
          <a:effectLst>
            <a:outerShdw blurRad="63500" dist="89803" dir="2700000" algn="ctr" rotWithShape="0">
              <a:schemeClr val="accent2">
                <a:alpha val="74998"/>
              </a:schemeClr>
            </a:outerShdw>
          </a:effectLst>
        </p:spPr>
        <p:txBody>
          <a:bodyPr/>
          <a:lstStyle/>
          <a:p>
            <a:pPr algn="ctr" eaLnBrk="1" hangingPunct="1">
              <a:defRPr/>
            </a:pPr>
            <a:r>
              <a:rPr lang="en-US" altLang="zh-CN" b="1">
                <a:latin typeface="Arial Black" charset="0"/>
                <a:ea typeface="SimSun" charset="0"/>
                <a:cs typeface="SimSun" charset="0"/>
              </a:rPr>
              <a:t>Ark of the Covenant</a:t>
            </a:r>
            <a:endParaRPr lang="en-US">
              <a:latin typeface="Arial Black" charset="0"/>
              <a:ea typeface="SimSun" charset="0"/>
              <a:cs typeface="SimSun" charset="0"/>
            </a:endParaRPr>
          </a:p>
        </p:txBody>
      </p:sp>
    </p:spTree>
    <p:extLst>
      <p:ext uri="{BB962C8B-B14F-4D97-AF65-F5344CB8AC3E}">
        <p14:creationId xmlns:p14="http://schemas.microsoft.com/office/powerpoint/2010/main" val="4502642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5" name="Picture 15" descr="Temple Al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33400"/>
            <a:ext cx="5257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7362" name="Text Box 3"/>
          <p:cNvSpPr txBox="1">
            <a:spLocks noChangeArrowheads="1"/>
          </p:cNvSpPr>
          <p:nvPr/>
        </p:nvSpPr>
        <p:spPr bwMode="auto">
          <a:xfrm>
            <a:off x="8247063" y="44450"/>
            <a:ext cx="862012"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ltLang="zh-CN">
                <a:solidFill>
                  <a:srgbClr val="000000"/>
                </a:solidFill>
                <a:latin typeface="Arial" charset="0"/>
              </a:rPr>
              <a:t>119a</a:t>
            </a:r>
          </a:p>
        </p:txBody>
      </p:sp>
      <p:pic>
        <p:nvPicPr>
          <p:cNvPr id="307211" name="Picture 11" descr="lamp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38" y="3886200"/>
            <a:ext cx="3627438" cy="315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2" name="Picture 12" descr="table of showbrea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16563" y="3703638"/>
            <a:ext cx="3703637" cy="315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4" name="Picture 14" descr="great basi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81600" y="609600"/>
            <a:ext cx="4114800" cy="316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3" name="Picture 13" descr="alter of incens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46388" y="3429000"/>
            <a:ext cx="3325812" cy="342900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07202" name="Rectangle 2"/>
          <p:cNvSpPr>
            <a:spLocks noGrp="1" noChangeArrowheads="1"/>
          </p:cNvSpPr>
          <p:nvPr>
            <p:ph type="title"/>
          </p:nvPr>
        </p:nvSpPr>
        <p:spPr>
          <a:xfrm>
            <a:off x="684213" y="0"/>
            <a:ext cx="7488237" cy="701675"/>
          </a:xfrm>
          <a:solidFill>
            <a:srgbClr val="003300"/>
          </a:solidFill>
          <a:effectLst>
            <a:outerShdw blurRad="63500" dist="38099" dir="2700000" algn="ctr" rotWithShape="0">
              <a:srgbClr val="000000">
                <a:alpha val="74998"/>
              </a:srgbClr>
            </a:outerShdw>
          </a:effectLst>
        </p:spPr>
        <p:txBody>
          <a:bodyPr/>
          <a:lstStyle/>
          <a:p>
            <a:pPr algn="ctr" eaLnBrk="1" hangingPunct="1">
              <a:defRPr/>
            </a:pPr>
            <a:r>
              <a:rPr lang="en-US" altLang="zh-CN" dirty="0">
                <a:latin typeface="Arial Black" charset="0"/>
                <a:ea typeface="SimSun" charset="0"/>
                <a:cs typeface="SimSun" charset="0"/>
              </a:rPr>
              <a:t>T</a:t>
            </a:r>
            <a:r>
              <a:rPr lang="en-US" altLang="zh-CN" b="1" dirty="0">
                <a:latin typeface="Arial Black" charset="0"/>
                <a:ea typeface="SimSun" charset="0"/>
                <a:cs typeface="SimSun" charset="0"/>
              </a:rPr>
              <a:t>he Furnishings</a:t>
            </a:r>
            <a:endParaRPr lang="en-US" dirty="0">
              <a:latin typeface="Arial Black" charset="0"/>
              <a:ea typeface="SimSun" charset="0"/>
              <a:cs typeface="SimSun" charset="0"/>
            </a:endParaRPr>
          </a:p>
        </p:txBody>
      </p:sp>
      <p:sp>
        <p:nvSpPr>
          <p:cNvPr id="307216" name="Rectangle 16"/>
          <p:cNvSpPr>
            <a:spLocks noChangeArrowheads="1"/>
          </p:cNvSpPr>
          <p:nvPr/>
        </p:nvSpPr>
        <p:spPr bwMode="auto">
          <a:xfrm>
            <a:off x="4724400" y="2667000"/>
            <a:ext cx="44196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defTabSz="914400" fontAlgn="base">
              <a:spcBef>
                <a:spcPct val="0"/>
              </a:spcBef>
              <a:spcAft>
                <a:spcPct val="0"/>
              </a:spcAft>
              <a:defRPr/>
            </a:pPr>
            <a:r>
              <a:rPr kumimoji="1" lang="en-US" altLang="zh-CN" sz="3600">
                <a:solidFill>
                  <a:srgbClr val="FFFFFF"/>
                </a:solidFill>
                <a:effectLst>
                  <a:outerShdw blurRad="38100" dist="38100" dir="2700000" algn="tl">
                    <a:srgbClr val="000000"/>
                  </a:outerShdw>
                </a:effectLst>
                <a:latin typeface="Arial Black" charset="0"/>
                <a:ea typeface="SimSun" charset="0"/>
                <a:cs typeface="SimSun" charset="0"/>
              </a:rPr>
              <a:t>Laver</a:t>
            </a:r>
            <a:endParaRPr kumimoji="1" lang="en-US" sz="3600">
              <a:solidFill>
                <a:srgbClr val="FFFFFF"/>
              </a:solidFill>
              <a:effectLst>
                <a:outerShdw blurRad="38100" dist="38100" dir="2700000" algn="tl">
                  <a:srgbClr val="000000"/>
                </a:outerShdw>
              </a:effectLst>
              <a:latin typeface="Arial Black" charset="0"/>
              <a:ea typeface="SimSun" charset="0"/>
              <a:cs typeface="SimSun" charset="0"/>
            </a:endParaRPr>
          </a:p>
        </p:txBody>
      </p:sp>
      <p:sp>
        <p:nvSpPr>
          <p:cNvPr id="307217" name="Rectangle 17"/>
          <p:cNvSpPr>
            <a:spLocks noChangeArrowheads="1"/>
          </p:cNvSpPr>
          <p:nvPr/>
        </p:nvSpPr>
        <p:spPr bwMode="auto">
          <a:xfrm>
            <a:off x="-152400" y="6019800"/>
            <a:ext cx="31242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defTabSz="914400" fontAlgn="base">
              <a:spcBef>
                <a:spcPct val="0"/>
              </a:spcBef>
              <a:spcAft>
                <a:spcPct val="0"/>
              </a:spcAft>
              <a:defRPr/>
            </a:pPr>
            <a:r>
              <a:rPr kumimoji="1" lang="en-US" altLang="zh-CN" sz="3600">
                <a:solidFill>
                  <a:srgbClr val="FFFFFF"/>
                </a:solidFill>
                <a:effectLst>
                  <a:outerShdw blurRad="38100" dist="38100" dir="2700000" algn="tl">
                    <a:srgbClr val="000000"/>
                  </a:outerShdw>
                </a:effectLst>
                <a:latin typeface="Arial Black" charset="0"/>
                <a:ea typeface="SimSun" charset="0"/>
                <a:cs typeface="SimSun" charset="0"/>
              </a:rPr>
              <a:t>Lampstand</a:t>
            </a:r>
            <a:endParaRPr kumimoji="1" lang="en-US" sz="3600">
              <a:solidFill>
                <a:srgbClr val="FFFFFF"/>
              </a:solidFill>
              <a:effectLst>
                <a:outerShdw blurRad="38100" dist="38100" dir="2700000" algn="tl">
                  <a:srgbClr val="000000"/>
                </a:outerShdw>
              </a:effectLst>
              <a:latin typeface="Arial Black" charset="0"/>
              <a:ea typeface="SimSun" charset="0"/>
              <a:cs typeface="SimSun" charset="0"/>
            </a:endParaRPr>
          </a:p>
        </p:txBody>
      </p:sp>
      <p:sp>
        <p:nvSpPr>
          <p:cNvPr id="307218" name="Rectangle 18"/>
          <p:cNvSpPr>
            <a:spLocks noChangeArrowheads="1"/>
          </p:cNvSpPr>
          <p:nvPr/>
        </p:nvSpPr>
        <p:spPr bwMode="auto">
          <a:xfrm>
            <a:off x="1066800" y="2362200"/>
            <a:ext cx="44196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defTabSz="914400" fontAlgn="base">
              <a:spcBef>
                <a:spcPct val="0"/>
              </a:spcBef>
              <a:spcAft>
                <a:spcPct val="0"/>
              </a:spcAft>
              <a:defRPr/>
            </a:pPr>
            <a:r>
              <a:rPr kumimoji="1" lang="en-US" altLang="zh-CN" sz="3600">
                <a:solidFill>
                  <a:srgbClr val="FFFFFF"/>
                </a:solidFill>
                <a:effectLst>
                  <a:outerShdw blurRad="38100" dist="38100" dir="2700000" algn="tl">
                    <a:srgbClr val="000000"/>
                  </a:outerShdw>
                </a:effectLst>
                <a:latin typeface="Arial Black" charset="0"/>
                <a:ea typeface="SimSun" charset="0"/>
                <a:cs typeface="SimSun" charset="0"/>
              </a:rPr>
              <a:t>Brazen Altar</a:t>
            </a:r>
            <a:endParaRPr kumimoji="1" lang="en-US" sz="3600">
              <a:solidFill>
                <a:srgbClr val="FFFFFF"/>
              </a:solidFill>
              <a:effectLst>
                <a:outerShdw blurRad="38100" dist="38100" dir="2700000" algn="tl">
                  <a:srgbClr val="000000"/>
                </a:outerShdw>
              </a:effectLst>
              <a:latin typeface="Arial Black" charset="0"/>
              <a:ea typeface="SimSun" charset="0"/>
              <a:cs typeface="SimSun" charset="0"/>
            </a:endParaRPr>
          </a:p>
        </p:txBody>
      </p:sp>
      <p:sp>
        <p:nvSpPr>
          <p:cNvPr id="307219" name="Rectangle 19"/>
          <p:cNvSpPr>
            <a:spLocks noChangeArrowheads="1"/>
          </p:cNvSpPr>
          <p:nvPr/>
        </p:nvSpPr>
        <p:spPr bwMode="auto">
          <a:xfrm>
            <a:off x="5486400" y="6019800"/>
            <a:ext cx="44196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defTabSz="914400" fontAlgn="base">
              <a:spcBef>
                <a:spcPct val="0"/>
              </a:spcBef>
              <a:spcAft>
                <a:spcPct val="0"/>
              </a:spcAft>
              <a:defRPr/>
            </a:pPr>
            <a:r>
              <a:rPr kumimoji="1" lang="en-US" altLang="zh-CN" sz="3600">
                <a:solidFill>
                  <a:srgbClr val="FFFFFF"/>
                </a:solidFill>
                <a:effectLst>
                  <a:outerShdw blurRad="38100" dist="38100" dir="2700000" algn="tl">
                    <a:srgbClr val="000000"/>
                  </a:outerShdw>
                </a:effectLst>
                <a:latin typeface="Arial Black" charset="0"/>
                <a:ea typeface="SimSun" charset="0"/>
                <a:cs typeface="SimSun" charset="0"/>
              </a:rPr>
              <a:t>Showbread</a:t>
            </a:r>
            <a:endParaRPr kumimoji="1" lang="en-US" sz="3600">
              <a:solidFill>
                <a:srgbClr val="FFFFFF"/>
              </a:solidFill>
              <a:effectLst>
                <a:outerShdw blurRad="38100" dist="38100" dir="2700000" algn="tl">
                  <a:srgbClr val="000000"/>
                </a:outerShdw>
              </a:effectLst>
              <a:latin typeface="Arial Black" charset="0"/>
              <a:ea typeface="SimSun" charset="0"/>
              <a:cs typeface="SimSun" charset="0"/>
            </a:endParaRPr>
          </a:p>
        </p:txBody>
      </p:sp>
      <p:sp>
        <p:nvSpPr>
          <p:cNvPr id="307220" name="Rectangle 20"/>
          <p:cNvSpPr>
            <a:spLocks noChangeArrowheads="1"/>
          </p:cNvSpPr>
          <p:nvPr/>
        </p:nvSpPr>
        <p:spPr bwMode="auto">
          <a:xfrm>
            <a:off x="2819400" y="5410200"/>
            <a:ext cx="3200400" cy="15240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defTabSz="914400" fontAlgn="base">
              <a:spcBef>
                <a:spcPct val="0"/>
              </a:spcBef>
              <a:spcAft>
                <a:spcPct val="0"/>
              </a:spcAft>
              <a:defRPr/>
            </a:pPr>
            <a:r>
              <a:rPr kumimoji="1" lang="en-US" altLang="zh-CN" sz="3600">
                <a:solidFill>
                  <a:srgbClr val="FFFFFF"/>
                </a:solidFill>
                <a:effectLst>
                  <a:outerShdw blurRad="38100" dist="38100" dir="2700000" algn="tl">
                    <a:srgbClr val="000000"/>
                  </a:outerShdw>
                </a:effectLst>
                <a:latin typeface="Arial Black" charset="0"/>
                <a:ea typeface="SimSun" charset="0"/>
                <a:cs typeface="SimSun" charset="0"/>
              </a:rPr>
              <a:t>Altar of Incense</a:t>
            </a:r>
            <a:endParaRPr kumimoji="1" lang="en-US" sz="3600">
              <a:solidFill>
                <a:srgbClr val="FFFFFF"/>
              </a:solidFill>
              <a:effectLst>
                <a:outerShdw blurRad="38100" dist="38100" dir="2700000" algn="tl">
                  <a:srgbClr val="000000"/>
                </a:outerShdw>
              </a:effectLst>
              <a:latin typeface="Arial Black" charset="0"/>
              <a:ea typeface="SimSun" charset="0"/>
              <a:cs typeface="SimSun" charset="0"/>
            </a:endParaRPr>
          </a:p>
        </p:txBody>
      </p:sp>
    </p:spTree>
    <p:extLst>
      <p:ext uri="{BB962C8B-B14F-4D97-AF65-F5344CB8AC3E}">
        <p14:creationId xmlns:p14="http://schemas.microsoft.com/office/powerpoint/2010/main" val="1529695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15"/>
                                        </p:tgtEl>
                                        <p:attrNameLst>
                                          <p:attrName>style.visibility</p:attrName>
                                        </p:attrNameLst>
                                      </p:cBhvr>
                                      <p:to>
                                        <p:strVal val="visible"/>
                                      </p:to>
                                    </p:set>
                                    <p:animEffect transition="in" filter="dissolve">
                                      <p:cBhvr>
                                        <p:cTn id="7" dur="500"/>
                                        <p:tgtEl>
                                          <p:spTgt spid="3072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18"/>
                                        </p:tgtEl>
                                        <p:attrNameLst>
                                          <p:attrName>style.visibility</p:attrName>
                                        </p:attrNameLst>
                                      </p:cBhvr>
                                      <p:to>
                                        <p:strVal val="visible"/>
                                      </p:to>
                                    </p:set>
                                    <p:animEffect transition="in" filter="dissolve">
                                      <p:cBhvr>
                                        <p:cTn id="12" dur="500"/>
                                        <p:tgtEl>
                                          <p:spTgt spid="3072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nodeType="clickEffect">
                                  <p:stCondLst>
                                    <p:cond delay="0"/>
                                  </p:stCondLst>
                                  <p:childTnLst>
                                    <p:set>
                                      <p:cBhvr>
                                        <p:cTn id="16" dur="1" fill="hold">
                                          <p:stCondLst>
                                            <p:cond delay="0"/>
                                          </p:stCondLst>
                                        </p:cTn>
                                        <p:tgtEl>
                                          <p:spTgt spid="307214"/>
                                        </p:tgtEl>
                                        <p:attrNameLst>
                                          <p:attrName>style.visibility</p:attrName>
                                        </p:attrNameLst>
                                      </p:cBhvr>
                                      <p:to>
                                        <p:strVal val="visible"/>
                                      </p:to>
                                    </p:set>
                                    <p:animEffect transition="in" filter="fade">
                                      <p:cBhvr>
                                        <p:cTn id="17" dur="2000"/>
                                        <p:tgtEl>
                                          <p:spTgt spid="307214"/>
                                        </p:tgtEl>
                                      </p:cBhvr>
                                    </p:animEffect>
                                    <p:anim calcmode="lin" valueType="num">
                                      <p:cBhvr>
                                        <p:cTn id="18" dur="2000" fill="hold"/>
                                        <p:tgtEl>
                                          <p:spTgt spid="307214"/>
                                        </p:tgtEl>
                                        <p:attrNameLst>
                                          <p:attrName>style.rotation</p:attrName>
                                        </p:attrNameLst>
                                      </p:cBhvr>
                                      <p:tavLst>
                                        <p:tav tm="0">
                                          <p:val>
                                            <p:fltVal val="720"/>
                                          </p:val>
                                        </p:tav>
                                        <p:tav tm="100000">
                                          <p:val>
                                            <p:fltVal val="0"/>
                                          </p:val>
                                        </p:tav>
                                      </p:tavLst>
                                    </p:anim>
                                    <p:anim calcmode="lin" valueType="num">
                                      <p:cBhvr>
                                        <p:cTn id="19" dur="2000" fill="hold"/>
                                        <p:tgtEl>
                                          <p:spTgt spid="307214"/>
                                        </p:tgtEl>
                                        <p:attrNameLst>
                                          <p:attrName>ppt_h</p:attrName>
                                        </p:attrNameLst>
                                      </p:cBhvr>
                                      <p:tavLst>
                                        <p:tav tm="0">
                                          <p:val>
                                            <p:fltVal val="0"/>
                                          </p:val>
                                        </p:tav>
                                        <p:tav tm="100000">
                                          <p:val>
                                            <p:strVal val="#ppt_h"/>
                                          </p:val>
                                        </p:tav>
                                      </p:tavLst>
                                    </p:anim>
                                    <p:anim calcmode="lin" valueType="num">
                                      <p:cBhvr>
                                        <p:cTn id="20" dur="2000" fill="hold"/>
                                        <p:tgtEl>
                                          <p:spTgt spid="307214"/>
                                        </p:tgtEl>
                                        <p:attrNameLst>
                                          <p:attrName>ppt_w</p:attrName>
                                        </p:attrNameLst>
                                      </p:cBhvr>
                                      <p:tavLst>
                                        <p:tav tm="0">
                                          <p:val>
                                            <p:fltVal val="0"/>
                                          </p:val>
                                        </p:tav>
                                        <p:tav tm="100000">
                                          <p:val>
                                            <p:strVal val="#ppt_w"/>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307216"/>
                                        </p:tgtEl>
                                        <p:attrNameLst>
                                          <p:attrName>style.visibility</p:attrName>
                                        </p:attrNameLst>
                                      </p:cBhvr>
                                      <p:to>
                                        <p:strVal val="visible"/>
                                      </p:to>
                                    </p:set>
                                    <p:animEffect transition="in" filter="fade">
                                      <p:cBhvr>
                                        <p:cTn id="25" dur="2000"/>
                                        <p:tgtEl>
                                          <p:spTgt spid="307216"/>
                                        </p:tgtEl>
                                      </p:cBhvr>
                                    </p:animEffect>
                                    <p:anim calcmode="lin" valueType="num">
                                      <p:cBhvr>
                                        <p:cTn id="26" dur="2000" fill="hold"/>
                                        <p:tgtEl>
                                          <p:spTgt spid="307216"/>
                                        </p:tgtEl>
                                        <p:attrNameLst>
                                          <p:attrName>style.rotation</p:attrName>
                                        </p:attrNameLst>
                                      </p:cBhvr>
                                      <p:tavLst>
                                        <p:tav tm="0">
                                          <p:val>
                                            <p:fltVal val="720"/>
                                          </p:val>
                                        </p:tav>
                                        <p:tav tm="100000">
                                          <p:val>
                                            <p:fltVal val="0"/>
                                          </p:val>
                                        </p:tav>
                                      </p:tavLst>
                                    </p:anim>
                                    <p:anim calcmode="lin" valueType="num">
                                      <p:cBhvr>
                                        <p:cTn id="27" dur="2000" fill="hold"/>
                                        <p:tgtEl>
                                          <p:spTgt spid="307216"/>
                                        </p:tgtEl>
                                        <p:attrNameLst>
                                          <p:attrName>ppt_h</p:attrName>
                                        </p:attrNameLst>
                                      </p:cBhvr>
                                      <p:tavLst>
                                        <p:tav tm="0">
                                          <p:val>
                                            <p:fltVal val="0"/>
                                          </p:val>
                                        </p:tav>
                                        <p:tav tm="100000">
                                          <p:val>
                                            <p:strVal val="#ppt_h"/>
                                          </p:val>
                                        </p:tav>
                                      </p:tavLst>
                                    </p:anim>
                                    <p:anim calcmode="lin" valueType="num">
                                      <p:cBhvr>
                                        <p:cTn id="28" dur="2000" fill="hold"/>
                                        <p:tgtEl>
                                          <p:spTgt spid="307216"/>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nodeType="clickEffect">
                                  <p:stCondLst>
                                    <p:cond delay="0"/>
                                  </p:stCondLst>
                                  <p:childTnLst>
                                    <p:set>
                                      <p:cBhvr>
                                        <p:cTn id="32" dur="1" fill="hold">
                                          <p:stCondLst>
                                            <p:cond delay="0"/>
                                          </p:stCondLst>
                                        </p:cTn>
                                        <p:tgtEl>
                                          <p:spTgt spid="307211"/>
                                        </p:tgtEl>
                                        <p:attrNameLst>
                                          <p:attrName>style.visibility</p:attrName>
                                        </p:attrNameLst>
                                      </p:cBhvr>
                                      <p:to>
                                        <p:strVal val="visible"/>
                                      </p:to>
                                    </p:set>
                                    <p:anim calcmode="lin" valueType="num">
                                      <p:cBhvr>
                                        <p:cTn id="33" dur="1000" fill="hold"/>
                                        <p:tgtEl>
                                          <p:spTgt spid="307211"/>
                                        </p:tgtEl>
                                        <p:attrNameLst>
                                          <p:attrName>ppt_w</p:attrName>
                                        </p:attrNameLst>
                                      </p:cBhvr>
                                      <p:tavLst>
                                        <p:tav tm="0">
                                          <p:val>
                                            <p:fltVal val="0"/>
                                          </p:val>
                                        </p:tav>
                                        <p:tav tm="100000">
                                          <p:val>
                                            <p:strVal val="#ppt_w"/>
                                          </p:val>
                                        </p:tav>
                                      </p:tavLst>
                                    </p:anim>
                                    <p:anim calcmode="lin" valueType="num">
                                      <p:cBhvr>
                                        <p:cTn id="34" dur="1000" fill="hold"/>
                                        <p:tgtEl>
                                          <p:spTgt spid="307211"/>
                                        </p:tgtEl>
                                        <p:attrNameLst>
                                          <p:attrName>ppt_h</p:attrName>
                                        </p:attrNameLst>
                                      </p:cBhvr>
                                      <p:tavLst>
                                        <p:tav tm="0">
                                          <p:val>
                                            <p:fltVal val="0"/>
                                          </p:val>
                                        </p:tav>
                                        <p:tav tm="100000">
                                          <p:val>
                                            <p:strVal val="#ppt_h"/>
                                          </p:val>
                                        </p:tav>
                                      </p:tavLst>
                                    </p:anim>
                                    <p:anim calcmode="lin" valueType="num">
                                      <p:cBhvr>
                                        <p:cTn id="35" dur="1000" fill="hold"/>
                                        <p:tgtEl>
                                          <p:spTgt spid="307211"/>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072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307217"/>
                                        </p:tgtEl>
                                        <p:attrNameLst>
                                          <p:attrName>style.visibility</p:attrName>
                                        </p:attrNameLst>
                                      </p:cBhvr>
                                      <p:to>
                                        <p:strVal val="visible"/>
                                      </p:to>
                                    </p:set>
                                    <p:anim calcmode="lin" valueType="num">
                                      <p:cBhvr>
                                        <p:cTn id="41" dur="1000" fill="hold"/>
                                        <p:tgtEl>
                                          <p:spTgt spid="307217"/>
                                        </p:tgtEl>
                                        <p:attrNameLst>
                                          <p:attrName>ppt_w</p:attrName>
                                        </p:attrNameLst>
                                      </p:cBhvr>
                                      <p:tavLst>
                                        <p:tav tm="0">
                                          <p:val>
                                            <p:fltVal val="0"/>
                                          </p:val>
                                        </p:tav>
                                        <p:tav tm="100000">
                                          <p:val>
                                            <p:strVal val="#ppt_w"/>
                                          </p:val>
                                        </p:tav>
                                      </p:tavLst>
                                    </p:anim>
                                    <p:anim calcmode="lin" valueType="num">
                                      <p:cBhvr>
                                        <p:cTn id="42" dur="1000" fill="hold"/>
                                        <p:tgtEl>
                                          <p:spTgt spid="307217"/>
                                        </p:tgtEl>
                                        <p:attrNameLst>
                                          <p:attrName>ppt_h</p:attrName>
                                        </p:attrNameLst>
                                      </p:cBhvr>
                                      <p:tavLst>
                                        <p:tav tm="0">
                                          <p:val>
                                            <p:fltVal val="0"/>
                                          </p:val>
                                        </p:tav>
                                        <p:tav tm="100000">
                                          <p:val>
                                            <p:strVal val="#ppt_h"/>
                                          </p:val>
                                        </p:tav>
                                      </p:tavLst>
                                    </p:anim>
                                    <p:anim calcmode="lin" valueType="num">
                                      <p:cBhvr>
                                        <p:cTn id="43" dur="1000" fill="hold"/>
                                        <p:tgtEl>
                                          <p:spTgt spid="307217"/>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072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307212"/>
                                        </p:tgtEl>
                                        <p:attrNameLst>
                                          <p:attrName>style.visibility</p:attrName>
                                        </p:attrNameLst>
                                      </p:cBhvr>
                                      <p:to>
                                        <p:strVal val="visible"/>
                                      </p:to>
                                    </p:set>
                                    <p:animEffect transition="in" filter="blinds(horizontal)">
                                      <p:cBhvr>
                                        <p:cTn id="49" dur="500"/>
                                        <p:tgtEl>
                                          <p:spTgt spid="30721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07219"/>
                                        </p:tgtEl>
                                        <p:attrNameLst>
                                          <p:attrName>style.visibility</p:attrName>
                                        </p:attrNameLst>
                                      </p:cBhvr>
                                      <p:to>
                                        <p:strVal val="visible"/>
                                      </p:to>
                                    </p:set>
                                    <p:animEffect transition="in" filter="blinds(horizontal)">
                                      <p:cBhvr>
                                        <p:cTn id="54" dur="500"/>
                                        <p:tgtEl>
                                          <p:spTgt spid="30721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1" presetClass="entr" presetSubtype="0" fill="hold" nodeType="clickEffect">
                                  <p:stCondLst>
                                    <p:cond delay="0"/>
                                  </p:stCondLst>
                                  <p:childTnLst>
                                    <p:set>
                                      <p:cBhvr>
                                        <p:cTn id="58" dur="1" fill="hold">
                                          <p:stCondLst>
                                            <p:cond delay="0"/>
                                          </p:stCondLst>
                                        </p:cTn>
                                        <p:tgtEl>
                                          <p:spTgt spid="307213"/>
                                        </p:tgtEl>
                                        <p:attrNameLst>
                                          <p:attrName>style.visibility</p:attrName>
                                        </p:attrNameLst>
                                      </p:cBhvr>
                                      <p:to>
                                        <p:strVal val="visible"/>
                                      </p:to>
                                    </p:set>
                                    <p:animEffect transition="in" filter="fade">
                                      <p:cBhvr>
                                        <p:cTn id="59" dur="770" decel="100000"/>
                                        <p:tgtEl>
                                          <p:spTgt spid="307213"/>
                                        </p:tgtEl>
                                      </p:cBhvr>
                                    </p:animEffect>
                                    <p:animScale>
                                      <p:cBhvr>
                                        <p:cTn id="60" dur="770" decel="100000"/>
                                        <p:tgtEl>
                                          <p:spTgt spid="307213"/>
                                        </p:tgtEl>
                                      </p:cBhvr>
                                      <p:from x="10000" y="10000"/>
                                      <p:to x="200000" y="450000"/>
                                    </p:animScale>
                                    <p:animScale>
                                      <p:cBhvr>
                                        <p:cTn id="61" dur="1230" accel="100000" fill="hold">
                                          <p:stCondLst>
                                            <p:cond delay="770"/>
                                          </p:stCondLst>
                                        </p:cTn>
                                        <p:tgtEl>
                                          <p:spTgt spid="307213"/>
                                        </p:tgtEl>
                                      </p:cBhvr>
                                      <p:from x="200000" y="450000"/>
                                      <p:to x="100000" y="100000"/>
                                    </p:animScale>
                                    <p:set>
                                      <p:cBhvr>
                                        <p:cTn id="62" dur="770" fill="hold"/>
                                        <p:tgtEl>
                                          <p:spTgt spid="307213"/>
                                        </p:tgtEl>
                                        <p:attrNameLst>
                                          <p:attrName>ppt_x</p:attrName>
                                        </p:attrNameLst>
                                      </p:cBhvr>
                                      <p:to>
                                        <p:strVal val="(0.5)"/>
                                      </p:to>
                                    </p:set>
                                    <p:anim from="(0.5)" to="(#ppt_x)" calcmode="lin" valueType="num">
                                      <p:cBhvr>
                                        <p:cTn id="63" dur="1230" accel="100000" fill="hold">
                                          <p:stCondLst>
                                            <p:cond delay="770"/>
                                          </p:stCondLst>
                                        </p:cTn>
                                        <p:tgtEl>
                                          <p:spTgt spid="307213"/>
                                        </p:tgtEl>
                                        <p:attrNameLst>
                                          <p:attrName>ppt_x</p:attrName>
                                        </p:attrNameLst>
                                      </p:cBhvr>
                                    </p:anim>
                                    <p:set>
                                      <p:cBhvr>
                                        <p:cTn id="64" dur="770" fill="hold"/>
                                        <p:tgtEl>
                                          <p:spTgt spid="307213"/>
                                        </p:tgtEl>
                                        <p:attrNameLst>
                                          <p:attrName>ppt_y</p:attrName>
                                        </p:attrNameLst>
                                      </p:cBhvr>
                                      <p:to>
                                        <p:strVal val="(#ppt_y+0.4)"/>
                                      </p:to>
                                    </p:set>
                                    <p:anim from="(#ppt_y+0.4)" to="(#ppt_y)" calcmode="lin" valueType="num">
                                      <p:cBhvr>
                                        <p:cTn id="65" dur="1230" accel="100000" fill="hold">
                                          <p:stCondLst>
                                            <p:cond delay="770"/>
                                          </p:stCondLst>
                                        </p:cTn>
                                        <p:tgtEl>
                                          <p:spTgt spid="307213"/>
                                        </p:tgtEl>
                                        <p:attrNameLst>
                                          <p:attrName>ppt_y</p:attrName>
                                        </p:attrNameLst>
                                      </p:cBhvr>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307220"/>
                                        </p:tgtEl>
                                        <p:attrNameLst>
                                          <p:attrName>style.visibility</p:attrName>
                                        </p:attrNameLst>
                                      </p:cBhvr>
                                      <p:to>
                                        <p:strVal val="visible"/>
                                      </p:to>
                                    </p:set>
                                    <p:animEffect transition="in" filter="fade">
                                      <p:cBhvr>
                                        <p:cTn id="70" dur="770" decel="100000"/>
                                        <p:tgtEl>
                                          <p:spTgt spid="307220"/>
                                        </p:tgtEl>
                                      </p:cBhvr>
                                    </p:animEffect>
                                    <p:animScale>
                                      <p:cBhvr>
                                        <p:cTn id="71" dur="770" decel="100000"/>
                                        <p:tgtEl>
                                          <p:spTgt spid="307220"/>
                                        </p:tgtEl>
                                      </p:cBhvr>
                                      <p:from x="10000" y="10000"/>
                                      <p:to x="200000" y="450000"/>
                                    </p:animScale>
                                    <p:animScale>
                                      <p:cBhvr>
                                        <p:cTn id="72" dur="1230" accel="100000" fill="hold">
                                          <p:stCondLst>
                                            <p:cond delay="770"/>
                                          </p:stCondLst>
                                        </p:cTn>
                                        <p:tgtEl>
                                          <p:spTgt spid="307220"/>
                                        </p:tgtEl>
                                      </p:cBhvr>
                                      <p:from x="200000" y="450000"/>
                                      <p:to x="100000" y="100000"/>
                                    </p:animScale>
                                    <p:set>
                                      <p:cBhvr>
                                        <p:cTn id="73" dur="770" fill="hold"/>
                                        <p:tgtEl>
                                          <p:spTgt spid="307220"/>
                                        </p:tgtEl>
                                        <p:attrNameLst>
                                          <p:attrName>ppt_x</p:attrName>
                                        </p:attrNameLst>
                                      </p:cBhvr>
                                      <p:to>
                                        <p:strVal val="(0.5)"/>
                                      </p:to>
                                    </p:set>
                                    <p:anim from="(0.5)" to="(#ppt_x)" calcmode="lin" valueType="num">
                                      <p:cBhvr>
                                        <p:cTn id="74" dur="1230" accel="100000" fill="hold">
                                          <p:stCondLst>
                                            <p:cond delay="770"/>
                                          </p:stCondLst>
                                        </p:cTn>
                                        <p:tgtEl>
                                          <p:spTgt spid="307220"/>
                                        </p:tgtEl>
                                        <p:attrNameLst>
                                          <p:attrName>ppt_x</p:attrName>
                                        </p:attrNameLst>
                                      </p:cBhvr>
                                    </p:anim>
                                    <p:set>
                                      <p:cBhvr>
                                        <p:cTn id="75" dur="770" fill="hold"/>
                                        <p:tgtEl>
                                          <p:spTgt spid="307220"/>
                                        </p:tgtEl>
                                        <p:attrNameLst>
                                          <p:attrName>ppt_y</p:attrName>
                                        </p:attrNameLst>
                                      </p:cBhvr>
                                      <p:to>
                                        <p:strVal val="(#ppt_y+0.4)"/>
                                      </p:to>
                                    </p:set>
                                    <p:anim from="(#ppt_y+0.4)" to="(#ppt_y)" calcmode="lin" valueType="num">
                                      <p:cBhvr>
                                        <p:cTn id="76" dur="1230" accel="100000" fill="hold">
                                          <p:stCondLst>
                                            <p:cond delay="770"/>
                                          </p:stCondLst>
                                        </p:cTn>
                                        <p:tgtEl>
                                          <p:spTgt spid="30722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6" grpId="0"/>
      <p:bldP spid="307217" grpId="0"/>
      <p:bldP spid="307218" grpId="0"/>
      <p:bldP spid="307219" grpId="0"/>
      <p:bldP spid="30722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Tabernacle prefiguring the Cross</a:t>
            </a:r>
          </a:p>
        </p:txBody>
      </p:sp>
      <p:pic>
        <p:nvPicPr>
          <p:cNvPr id="2" name="Picture 1"/>
          <p:cNvPicPr>
            <a:picLocks noChangeAspect="1"/>
          </p:cNvPicPr>
          <p:nvPr/>
        </p:nvPicPr>
        <p:blipFill>
          <a:blip r:embed="rId3"/>
          <a:stretch>
            <a:fillRect/>
          </a:stretch>
        </p:blipFill>
        <p:spPr>
          <a:xfrm>
            <a:off x="-1" y="821967"/>
            <a:ext cx="9159431" cy="3892758"/>
          </a:xfrm>
          <a:prstGeom prst="rect">
            <a:avLst/>
          </a:prstGeom>
        </p:spPr>
      </p:pic>
    </p:spTree>
    <p:extLst>
      <p:ext uri="{BB962C8B-B14F-4D97-AF65-F5344CB8AC3E}">
        <p14:creationId xmlns:p14="http://schemas.microsoft.com/office/powerpoint/2010/main" val="4086144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Tabernacle prefiguring the Cross</a:t>
            </a:r>
          </a:p>
        </p:txBody>
      </p:sp>
      <p:pic>
        <p:nvPicPr>
          <p:cNvPr id="2" name="Picture 1"/>
          <p:cNvPicPr>
            <a:picLocks noChangeAspect="1"/>
          </p:cNvPicPr>
          <p:nvPr/>
        </p:nvPicPr>
        <p:blipFill>
          <a:blip r:embed="rId3"/>
          <a:stretch>
            <a:fillRect/>
          </a:stretch>
        </p:blipFill>
        <p:spPr>
          <a:xfrm>
            <a:off x="0" y="-1"/>
            <a:ext cx="3290108" cy="6886273"/>
          </a:xfrm>
          <a:prstGeom prst="rect">
            <a:avLst/>
          </a:prstGeom>
        </p:spPr>
      </p:pic>
    </p:spTree>
    <p:extLst>
      <p:ext uri="{BB962C8B-B14F-4D97-AF65-F5344CB8AC3E}">
        <p14:creationId xmlns:p14="http://schemas.microsoft.com/office/powerpoint/2010/main" val="33957203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543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charset="0"/>
                <a:cs typeface="ＭＳ Ｐゴシック" charset="0"/>
              </a:rPr>
              <a:t>7</a:t>
            </a:r>
          </a:p>
        </p:txBody>
      </p:sp>
      <p:sp>
        <p:nvSpPr>
          <p:cNvPr id="354308"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08" charset="0"/>
              <a:ea typeface="ＭＳ Ｐゴシック" charset="0"/>
              <a:cs typeface="ＭＳ Ｐゴシック" charset="0"/>
            </a:endParaRPr>
          </a:p>
        </p:txBody>
      </p:sp>
      <p:grpSp>
        <p:nvGrpSpPr>
          <p:cNvPr id="518148" name="Group 5"/>
          <p:cNvGrpSpPr>
            <a:grpSpLocks/>
          </p:cNvGrpSpPr>
          <p:nvPr/>
        </p:nvGrpSpPr>
        <p:grpSpPr bwMode="auto">
          <a:xfrm>
            <a:off x="1689100" y="2019300"/>
            <a:ext cx="5749925" cy="3244850"/>
            <a:chOff x="1064" y="1272"/>
            <a:chExt cx="3622" cy="2044"/>
          </a:xfrm>
        </p:grpSpPr>
        <p:sp>
          <p:nvSpPr>
            <p:cNvPr id="518173"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4"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5"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6"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7"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8"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9"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354317"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4319" name="Text Box 15"/>
          <p:cNvSpPr txBox="1">
            <a:spLocks noChangeArrowheads="1"/>
          </p:cNvSpPr>
          <p:nvPr/>
        </p:nvSpPr>
        <p:spPr bwMode="auto">
          <a:xfrm>
            <a:off x="1752600" y="457200"/>
            <a:ext cx="5930900"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4000" b="1">
                <a:solidFill>
                  <a:srgbClr val="66FF66"/>
                </a:solidFill>
                <a:latin typeface="Comic Sans MS" charset="0"/>
              </a:rPr>
              <a:t>The Tabernacle</a:t>
            </a:r>
            <a:endParaRPr lang="en-US" sz="4000" b="1">
              <a:solidFill>
                <a:srgbClr val="FFD34A"/>
              </a:solidFill>
              <a:latin typeface="Comic Sans MS" charset="0"/>
            </a:endParaRPr>
          </a:p>
        </p:txBody>
      </p:sp>
      <p:sp>
        <p:nvSpPr>
          <p:cNvPr id="354320" name="Rectangle 16"/>
          <p:cNvSpPr>
            <a:spLocks noChangeArrowheads="1"/>
          </p:cNvSpPr>
          <p:nvPr/>
        </p:nvSpPr>
        <p:spPr bwMode="auto">
          <a:xfrm>
            <a:off x="1739900" y="5137150"/>
            <a:ext cx="6191250" cy="45402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Comic Sans MS" pitchFamily="-112" charset="0"/>
                <a:ea typeface="ＭＳ Ｐゴシック" charset="0"/>
                <a:cs typeface="ＭＳ Ｐゴシック" charset="0"/>
              </a:rPr>
              <a:t>    </a:t>
            </a:r>
            <a:r>
              <a:rPr lang="en-US" sz="2400" b="1">
                <a:solidFill>
                  <a:srgbClr val="FFD34A"/>
                </a:solidFill>
                <a:latin typeface="Comic Sans MS" pitchFamily="-112" charset="0"/>
                <a:ea typeface="ＭＳ Ｐゴシック" charset="0"/>
                <a:cs typeface="ＭＳ Ｐゴシック" charset="0"/>
              </a:rPr>
              <a:t>The Tabernacle in the Wilderness</a:t>
            </a:r>
          </a:p>
        </p:txBody>
      </p:sp>
      <p:sp>
        <p:nvSpPr>
          <p:cNvPr id="518152" name="Rectangle 1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53" name="Rectangle 1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800" b="1">
                <a:solidFill>
                  <a:srgbClr val="000000"/>
                </a:solidFill>
                <a:latin typeface="Helvetica" charset="0"/>
                <a:ea typeface="ＭＳ Ｐゴシック" charset="0"/>
                <a:cs typeface="ＭＳ Ｐゴシック" charset="0"/>
              </a:rPr>
              <a:t>40</a:t>
            </a:r>
          </a:p>
        </p:txBody>
      </p:sp>
      <p:sp>
        <p:nvSpPr>
          <p:cNvPr id="518154" name="AutoShape 2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55" name="Rectangle 2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56" name="AutoShape 2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57" name="Line 2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58" name="Line 2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59" name="Line 2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60" name="Line 2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61" name="Line 2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62" name="Rectangle 28"/>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Chicago" charset="0"/>
                <a:ea typeface="ＭＳ Ｐゴシック" charset="0"/>
                <a:cs typeface="ＭＳ Ｐゴシック" charset="0"/>
              </a:rPr>
              <a:t>MOSES</a:t>
            </a:r>
          </a:p>
        </p:txBody>
      </p:sp>
      <p:sp>
        <p:nvSpPr>
          <p:cNvPr id="518163" name="Rectangle 29"/>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Sinai</a:t>
            </a:r>
          </a:p>
        </p:txBody>
      </p:sp>
      <p:sp>
        <p:nvSpPr>
          <p:cNvPr id="518164" name="Rectangle 30"/>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M - C - C</a:t>
            </a:r>
          </a:p>
        </p:txBody>
      </p:sp>
      <p:sp>
        <p:nvSpPr>
          <p:cNvPr id="518165" name="Rectangle 31"/>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Kadesh Barnea</a:t>
            </a:r>
          </a:p>
        </p:txBody>
      </p:sp>
      <p:sp>
        <p:nvSpPr>
          <p:cNvPr id="518166" name="Line 32"/>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67" name="Rectangle 33"/>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Exodus</a:t>
            </a:r>
          </a:p>
        </p:txBody>
      </p:sp>
      <p:sp>
        <p:nvSpPr>
          <p:cNvPr id="518168" name="Text Box 34"/>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sz="2000">
                <a:solidFill>
                  <a:srgbClr val="FFA27C"/>
                </a:solidFill>
                <a:latin typeface="Comic Sans MS" charset="0"/>
              </a:rPr>
              <a:t> </a:t>
            </a:r>
          </a:p>
        </p:txBody>
      </p:sp>
      <p:sp>
        <p:nvSpPr>
          <p:cNvPr id="518169" name="Text Box 35"/>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zh-CN" sz="2000">
                <a:solidFill>
                  <a:srgbClr val="FFFFFF"/>
                </a:solidFill>
                <a:latin typeface="Arial" charset="0"/>
              </a:rPr>
              <a:t>2</a:t>
            </a:r>
          </a:p>
        </p:txBody>
      </p:sp>
      <p:sp>
        <p:nvSpPr>
          <p:cNvPr id="354340" name="Rectangle 3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518171"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zh-CN" sz="1200" b="1">
                <a:solidFill>
                  <a:srgbClr val="FFFFFF"/>
                </a:solidFill>
                <a:latin typeface="Arial" charset="0"/>
              </a:rPr>
              <a:t>Handbook pg. 26-29</a:t>
            </a:r>
          </a:p>
        </p:txBody>
      </p:sp>
      <p:sp>
        <p:nvSpPr>
          <p:cNvPr id="354342" name="Rectangle 38"/>
          <p:cNvSpPr>
            <a:spLocks noGrp="1" noChangeArrowheads="1"/>
          </p:cNvSpPr>
          <p:nvPr>
            <p:ph type="title" idx="4294967295"/>
          </p:nvPr>
        </p:nvSpPr>
        <p:spPr bwMode="auto">
          <a:xfrm>
            <a:off x="1371600" y="1219200"/>
            <a:ext cx="6858000" cy="533400"/>
          </a:xfrm>
          <a:prstGeom prst="rect">
            <a:avLst/>
          </a:prstGeom>
          <a:ln>
            <a:miter lim="800000"/>
            <a:headEnd/>
            <a:tailEnd/>
          </a:ln>
        </p:spPr>
        <p:txBody>
          <a:bodyPr/>
          <a:lstStyle/>
          <a:p>
            <a:pPr eaLnBrk="1" hangingPunct="1">
              <a:defRPr/>
            </a:pPr>
            <a:r>
              <a:rPr lang="en-US" sz="2400" b="1">
                <a:effectLst/>
                <a:latin typeface="Comic Sans MS" charset="0"/>
                <a:cs typeface="ＭＳ Ｐゴシック" charset="0"/>
              </a:rPr>
              <a:t>God sets up a place for Him to dwell as King</a:t>
            </a:r>
            <a:endParaRPr lang="en-US">
              <a:latin typeface="Times" charset="0"/>
              <a:cs typeface="ＭＳ Ｐゴシック" charset="0"/>
            </a:endParaRPr>
          </a:p>
        </p:txBody>
      </p:sp>
    </p:spTree>
    <p:extLst>
      <p:ext uri="{BB962C8B-B14F-4D97-AF65-F5344CB8AC3E}">
        <p14:creationId xmlns:p14="http://schemas.microsoft.com/office/powerpoint/2010/main" val="249283662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354320"/>
                                        </p:tgtEl>
                                        <p:attrNameLst>
                                          <p:attrName>style.visibility</p:attrName>
                                        </p:attrNameLst>
                                      </p:cBhvr>
                                      <p:to>
                                        <p:strVal val="visible"/>
                                      </p:to>
                                    </p:set>
                                    <p:animEffect transition="in" filter="dissolve">
                                      <p:cBhvr>
                                        <p:cTn id="7" dur="500"/>
                                        <p:tgtEl>
                                          <p:spTgt spid="354320"/>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354317"/>
                                        </p:tgtEl>
                                        <p:attrNameLst>
                                          <p:attrName>style.visibility</p:attrName>
                                        </p:attrNameLst>
                                      </p:cBhvr>
                                      <p:to>
                                        <p:strVal val="visible"/>
                                      </p:to>
                                    </p:set>
                                    <p:anim calcmode="lin" valueType="num">
                                      <p:cBhvr>
                                        <p:cTn id="11" dur="500" fill="hold"/>
                                        <p:tgtEl>
                                          <p:spTgt spid="354317"/>
                                        </p:tgtEl>
                                        <p:attrNameLst>
                                          <p:attrName>ppt_w</p:attrName>
                                        </p:attrNameLst>
                                      </p:cBhvr>
                                      <p:tavLst>
                                        <p:tav tm="0">
                                          <p:val>
                                            <p:fltVal val="0"/>
                                          </p:val>
                                        </p:tav>
                                        <p:tav tm="100000">
                                          <p:val>
                                            <p:strVal val="#ppt_w"/>
                                          </p:val>
                                        </p:tav>
                                      </p:tavLst>
                                    </p:anim>
                                    <p:anim calcmode="lin" valueType="num">
                                      <p:cBhvr>
                                        <p:cTn id="12" dur="500" fill="hold"/>
                                        <p:tgtEl>
                                          <p:spTgt spid="354317"/>
                                        </p:tgtEl>
                                        <p:attrNameLst>
                                          <p:attrName>ppt_h</p:attrName>
                                        </p:attrNameLst>
                                      </p:cBhvr>
                                      <p:tavLst>
                                        <p:tav tm="0">
                                          <p:val>
                                            <p:fltVal val="0"/>
                                          </p:val>
                                        </p:tav>
                                        <p:tav tm="100000">
                                          <p:val>
                                            <p:strVal val="#ppt_h"/>
                                          </p:val>
                                        </p:tav>
                                      </p:tavLst>
                                    </p:anim>
                                    <p:anim calcmode="lin" valueType="num">
                                      <p:cBhvr>
                                        <p:cTn id="13" dur="500" fill="hold"/>
                                        <p:tgtEl>
                                          <p:spTgt spid="354317"/>
                                        </p:tgtEl>
                                        <p:attrNameLst>
                                          <p:attrName>ppt_x</p:attrName>
                                        </p:attrNameLst>
                                      </p:cBhvr>
                                      <p:tavLst>
                                        <p:tav tm="0">
                                          <p:val>
                                            <p:fltVal val="0.5"/>
                                          </p:val>
                                        </p:tav>
                                        <p:tav tm="100000">
                                          <p:val>
                                            <p:strVal val="#ppt_x"/>
                                          </p:val>
                                        </p:tav>
                                      </p:tavLst>
                                    </p:anim>
                                    <p:anim calcmode="lin" valueType="num">
                                      <p:cBhvr>
                                        <p:cTn id="14" dur="500" fill="hold"/>
                                        <p:tgtEl>
                                          <p:spTgt spid="35431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354319"/>
                                        </p:tgtEl>
                                        <p:attrNameLst>
                                          <p:attrName>style.visibility</p:attrName>
                                        </p:attrNameLst>
                                      </p:cBhvr>
                                      <p:to>
                                        <p:strVal val="visible"/>
                                      </p:to>
                                    </p:set>
                                    <p:anim calcmode="lin" valueType="num">
                                      <p:cBhvr>
                                        <p:cTn id="19" dur="500" fill="hold"/>
                                        <p:tgtEl>
                                          <p:spTgt spid="354319"/>
                                        </p:tgtEl>
                                        <p:attrNameLst>
                                          <p:attrName>ppt_w</p:attrName>
                                        </p:attrNameLst>
                                      </p:cBhvr>
                                      <p:tavLst>
                                        <p:tav tm="0">
                                          <p:val>
                                            <p:fltVal val="0"/>
                                          </p:val>
                                        </p:tav>
                                        <p:tav tm="100000">
                                          <p:val>
                                            <p:strVal val="#ppt_w"/>
                                          </p:val>
                                        </p:tav>
                                      </p:tavLst>
                                    </p:anim>
                                    <p:anim calcmode="lin" valueType="num">
                                      <p:cBhvr>
                                        <p:cTn id="20" dur="500" fill="hold"/>
                                        <p:tgtEl>
                                          <p:spTgt spid="354319"/>
                                        </p:tgtEl>
                                        <p:attrNameLst>
                                          <p:attrName>ppt_h</p:attrName>
                                        </p:attrNameLst>
                                      </p:cBhvr>
                                      <p:tavLst>
                                        <p:tav tm="0">
                                          <p:val>
                                            <p:fltVal val="0"/>
                                          </p:val>
                                        </p:tav>
                                        <p:tav tm="100000">
                                          <p:val>
                                            <p:strVal val="#ppt_h"/>
                                          </p:val>
                                        </p:tav>
                                      </p:tavLst>
                                    </p:anim>
                                    <p:anim calcmode="lin" valueType="num">
                                      <p:cBhvr>
                                        <p:cTn id="21" dur="500" fill="hold"/>
                                        <p:tgtEl>
                                          <p:spTgt spid="354319"/>
                                        </p:tgtEl>
                                        <p:attrNameLst>
                                          <p:attrName>ppt_x</p:attrName>
                                        </p:attrNameLst>
                                      </p:cBhvr>
                                      <p:tavLst>
                                        <p:tav tm="0">
                                          <p:val>
                                            <p:fltVal val="0.5"/>
                                          </p:val>
                                        </p:tav>
                                        <p:tav tm="100000">
                                          <p:val>
                                            <p:strVal val="#ppt_x"/>
                                          </p:val>
                                        </p:tav>
                                      </p:tavLst>
                                    </p:anim>
                                    <p:anim calcmode="lin" valueType="num">
                                      <p:cBhvr>
                                        <p:cTn id="22" dur="500" fill="hold"/>
                                        <p:tgtEl>
                                          <p:spTgt spid="3543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7" grpId="0" animBg="1"/>
      <p:bldP spid="354319" grpId="0" autoUpdateAnimBg="0"/>
      <p:bldP spid="354320"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28</a:t>
            </a:r>
          </a:p>
        </p:txBody>
      </p:sp>
    </p:spTree>
    <p:extLst>
      <p:ext uri="{BB962C8B-B14F-4D97-AF65-F5344CB8AC3E}">
        <p14:creationId xmlns:p14="http://schemas.microsoft.com/office/powerpoint/2010/main" val="39515832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3" descr="Living Jesus Syllab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5300" name="Rectangle 4"/>
          <p:cNvSpPr>
            <a:spLocks noGrp="1" noChangeArrowheads="1"/>
          </p:cNvSpPr>
          <p:nvPr>
            <p:ph type="title"/>
          </p:nvPr>
        </p:nvSpPr>
        <p:spPr>
          <a:xfrm>
            <a:off x="1219200" y="152400"/>
            <a:ext cx="6553200" cy="762000"/>
          </a:xfrm>
          <a:solidFill>
            <a:srgbClr val="EFE409"/>
          </a:solidFill>
        </p:spPr>
        <p:txBody>
          <a:bodyPr/>
          <a:lstStyle/>
          <a:p>
            <a:pPr eaLnBrk="1" hangingPunct="1">
              <a:defRPr/>
            </a:pPr>
            <a:r>
              <a:rPr kumimoji="1" lang="en-US" sz="3600" b="1">
                <a:solidFill>
                  <a:schemeClr val="bg2"/>
                </a:solidFill>
                <a:latin typeface="Arial" charset="0"/>
                <a:cs typeface="ＭＳ Ｐゴシック" charset="0"/>
              </a:rPr>
              <a:t>Garments of the High Priest</a:t>
            </a:r>
            <a:endParaRPr kumimoji="1" lang="en-US" sz="3600">
              <a:solidFill>
                <a:schemeClr val="bg2"/>
              </a:solidFill>
              <a:latin typeface="Arial" charset="0"/>
              <a:cs typeface="ＭＳ Ｐゴシック" charset="0"/>
            </a:endParaRPr>
          </a:p>
        </p:txBody>
      </p:sp>
      <p:pic>
        <p:nvPicPr>
          <p:cNvPr id="695301" name="Picture 5" descr="Living Jesus Syllab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8144" y="40386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5302" name="Text Box 6"/>
          <p:cNvSpPr txBox="1">
            <a:spLocks noChangeArrowheads="1"/>
          </p:cNvSpPr>
          <p:nvPr/>
        </p:nvSpPr>
        <p:spPr bwMode="auto">
          <a:xfrm>
            <a:off x="3048000" y="6146800"/>
            <a:ext cx="2028825" cy="519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800" b="1">
                <a:solidFill>
                  <a:srgbClr val="FFFFFF"/>
                </a:solidFill>
                <a:latin typeface="Tahoma" pitchFamily="-112" charset="-52"/>
                <a:ea typeface="ＭＳ Ｐゴシック" charset="0"/>
                <a:cs typeface="ＭＳ Ｐゴシック" charset="0"/>
              </a:rPr>
              <a:t>Exodus 28</a:t>
            </a:r>
          </a:p>
        </p:txBody>
      </p:sp>
      <p:sp>
        <p:nvSpPr>
          <p:cNvPr id="695303" name="Oval 7"/>
          <p:cNvSpPr>
            <a:spLocks noChangeArrowheads="1"/>
          </p:cNvSpPr>
          <p:nvPr/>
        </p:nvSpPr>
        <p:spPr bwMode="auto">
          <a:xfrm>
            <a:off x="3276600" y="4114800"/>
            <a:ext cx="1066800" cy="685800"/>
          </a:xfrm>
          <a:prstGeom prst="ellipse">
            <a:avLst/>
          </a:prstGeom>
          <a:solidFill>
            <a:schemeClr val="tx1"/>
          </a:solidFill>
          <a:ln w="9525">
            <a:solidFill>
              <a:srgbClr val="060400"/>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695304" name="Oval 8"/>
          <p:cNvSpPr>
            <a:spLocks noChangeArrowheads="1"/>
          </p:cNvSpPr>
          <p:nvPr/>
        </p:nvSpPr>
        <p:spPr bwMode="auto">
          <a:xfrm>
            <a:off x="4572000" y="4114800"/>
            <a:ext cx="1066800" cy="685800"/>
          </a:xfrm>
          <a:prstGeom prst="ellipse">
            <a:avLst/>
          </a:prstGeom>
          <a:solidFill>
            <a:srgbClr val="0604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695305" name="Text Box 9"/>
          <p:cNvSpPr txBox="1">
            <a:spLocks noChangeArrowheads="1"/>
          </p:cNvSpPr>
          <p:nvPr/>
        </p:nvSpPr>
        <p:spPr bwMode="auto">
          <a:xfrm>
            <a:off x="8205788" y="76200"/>
            <a:ext cx="862012" cy="457200"/>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b="1">
                <a:solidFill>
                  <a:srgbClr val="FFFFFF"/>
                </a:solidFill>
                <a:effectLst>
                  <a:outerShdw blurRad="38100" dist="38100" dir="2700000" algn="tl">
                    <a:srgbClr val="000000"/>
                  </a:outerShdw>
                </a:effectLst>
                <a:latin typeface="Arial" charset="0"/>
              </a:rPr>
              <a:t>119c</a:t>
            </a:r>
          </a:p>
        </p:txBody>
      </p:sp>
      <p:sp>
        <p:nvSpPr>
          <p:cNvPr id="695306" name="Line 10"/>
          <p:cNvSpPr>
            <a:spLocks noChangeShapeType="1"/>
          </p:cNvSpPr>
          <p:nvPr/>
        </p:nvSpPr>
        <p:spPr bwMode="auto">
          <a:xfrm flipH="1">
            <a:off x="2209800" y="1295400"/>
            <a:ext cx="685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07" name="Line 11"/>
          <p:cNvSpPr>
            <a:spLocks noChangeShapeType="1"/>
          </p:cNvSpPr>
          <p:nvPr/>
        </p:nvSpPr>
        <p:spPr bwMode="auto">
          <a:xfrm flipH="1">
            <a:off x="2438400" y="1676400"/>
            <a:ext cx="457200" cy="609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08" name="Line 12"/>
          <p:cNvSpPr>
            <a:spLocks noChangeShapeType="1"/>
          </p:cNvSpPr>
          <p:nvPr/>
        </p:nvSpPr>
        <p:spPr bwMode="auto">
          <a:xfrm flipH="1">
            <a:off x="2286000" y="2057400"/>
            <a:ext cx="609600" cy="2133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09" name="Line 13"/>
          <p:cNvSpPr>
            <a:spLocks noChangeShapeType="1"/>
          </p:cNvSpPr>
          <p:nvPr/>
        </p:nvSpPr>
        <p:spPr bwMode="auto">
          <a:xfrm flipH="1" flipV="1">
            <a:off x="1828800" y="2438400"/>
            <a:ext cx="1066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0" name="Line 14"/>
          <p:cNvSpPr>
            <a:spLocks noChangeShapeType="1"/>
          </p:cNvSpPr>
          <p:nvPr/>
        </p:nvSpPr>
        <p:spPr bwMode="auto">
          <a:xfrm flipH="1">
            <a:off x="2209800" y="2743200"/>
            <a:ext cx="685800" cy="152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1" name="Line 15"/>
          <p:cNvSpPr>
            <a:spLocks noChangeShapeType="1"/>
          </p:cNvSpPr>
          <p:nvPr/>
        </p:nvSpPr>
        <p:spPr bwMode="auto">
          <a:xfrm flipH="1">
            <a:off x="1600200" y="3124200"/>
            <a:ext cx="1295400" cy="381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2" name="Line 16"/>
          <p:cNvSpPr>
            <a:spLocks noChangeShapeType="1"/>
          </p:cNvSpPr>
          <p:nvPr/>
        </p:nvSpPr>
        <p:spPr bwMode="auto">
          <a:xfrm flipH="1" flipV="1">
            <a:off x="1905000" y="2971800"/>
            <a:ext cx="990600" cy="533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3" name="Line 17"/>
          <p:cNvSpPr>
            <a:spLocks noChangeShapeType="1"/>
          </p:cNvSpPr>
          <p:nvPr/>
        </p:nvSpPr>
        <p:spPr bwMode="auto">
          <a:xfrm flipH="1" flipV="1">
            <a:off x="1600200" y="3124200"/>
            <a:ext cx="1295400" cy="762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4" name="Line 18"/>
          <p:cNvSpPr>
            <a:spLocks noChangeShapeType="1"/>
          </p:cNvSpPr>
          <p:nvPr/>
        </p:nvSpPr>
        <p:spPr bwMode="auto">
          <a:xfrm>
            <a:off x="6172200" y="3505200"/>
            <a:ext cx="1143000" cy="762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5" name="Rectangle 19"/>
          <p:cNvSpPr>
            <a:spLocks noChangeArrowheads="1"/>
          </p:cNvSpPr>
          <p:nvPr/>
        </p:nvSpPr>
        <p:spPr bwMode="auto">
          <a:xfrm>
            <a:off x="2895600" y="1066800"/>
            <a:ext cx="6140896" cy="3733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342900" indent="-342900" defTabSz="914400" fontAlgn="base">
              <a:spcBef>
                <a:spcPct val="20000"/>
              </a:spcBef>
              <a:spcAft>
                <a:spcPct val="0"/>
              </a:spcAft>
              <a:buClr>
                <a:srgbClr val="FFCC66"/>
              </a:buClr>
              <a:buSzPct val="65000"/>
              <a:buFont typeface="Wingdings" charset="0"/>
              <a:buChar char="n"/>
              <a:defRPr/>
            </a:pPr>
            <a:r>
              <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rPr>
              <a:t>Turban </a:t>
            </a:r>
            <a:r>
              <a:rPr kumimoji="1" lang="en-US" sz="1600" b="1" dirty="0">
                <a:solidFill>
                  <a:srgbClr val="FFFFFF"/>
                </a:solidFill>
                <a:effectLst>
                  <a:glow rad="101600">
                    <a:srgbClr val="000000">
                      <a:alpha val="75000"/>
                    </a:srgbClr>
                  </a:glow>
                </a:effectLst>
                <a:latin typeface="Tahoma" charset="0"/>
                <a:ea typeface="ＭＳ Ｐゴシック" charset="0"/>
                <a:cs typeface="ＭＳ Ｐゴシック" charset="0"/>
              </a:rPr>
              <a:t>(gold plate over forehead)</a:t>
            </a:r>
            <a:endPar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endParaRPr>
          </a:p>
          <a:p>
            <a:pPr marL="342900" indent="-342900" defTabSz="914400" fontAlgn="base">
              <a:spcBef>
                <a:spcPct val="20000"/>
              </a:spcBef>
              <a:spcAft>
                <a:spcPct val="0"/>
              </a:spcAft>
              <a:buClr>
                <a:srgbClr val="FFCC66"/>
              </a:buClr>
              <a:buSzPct val="65000"/>
              <a:buFont typeface="Wingdings" charset="0"/>
              <a:buChar char="n"/>
              <a:defRPr/>
            </a:pPr>
            <a:r>
              <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rPr>
              <a:t>Tunic </a:t>
            </a:r>
            <a:r>
              <a:rPr kumimoji="1" lang="en-US" sz="1600" b="1" dirty="0">
                <a:solidFill>
                  <a:srgbClr val="FFFFFF"/>
                </a:solidFill>
                <a:effectLst>
                  <a:glow rad="101600">
                    <a:srgbClr val="000000">
                      <a:alpha val="75000"/>
                    </a:srgbClr>
                  </a:glow>
                </a:effectLst>
                <a:latin typeface="Tahoma" charset="0"/>
                <a:ea typeface="ＭＳ Ｐゴシック" charset="0"/>
                <a:cs typeface="ＭＳ Ｐゴシック" charset="0"/>
              </a:rPr>
              <a:t>(white fine linen shirt)</a:t>
            </a:r>
            <a:endPar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endParaRPr>
          </a:p>
          <a:p>
            <a:pPr marL="342900" indent="-342900" defTabSz="914400" fontAlgn="base">
              <a:spcBef>
                <a:spcPct val="20000"/>
              </a:spcBef>
              <a:spcAft>
                <a:spcPct val="0"/>
              </a:spcAft>
              <a:buClr>
                <a:srgbClr val="FFCC66"/>
              </a:buClr>
              <a:buSzPct val="65000"/>
              <a:buFont typeface="Wingdings" charset="0"/>
              <a:buChar char="n"/>
              <a:defRPr/>
            </a:pPr>
            <a:r>
              <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rPr>
              <a:t>Undergarments </a:t>
            </a:r>
            <a:r>
              <a:rPr kumimoji="1" lang="en-US" sz="1600" b="1" dirty="0">
                <a:solidFill>
                  <a:srgbClr val="FFFFFF"/>
                </a:solidFill>
                <a:effectLst>
                  <a:glow rad="101600">
                    <a:srgbClr val="000000">
                      <a:alpha val="75000"/>
                    </a:srgbClr>
                  </a:glow>
                </a:effectLst>
                <a:latin typeface="Tahoma" charset="0"/>
                <a:ea typeface="ＭＳ Ｐゴシック" charset="0"/>
                <a:cs typeface="ＭＳ Ｐゴシック" charset="0"/>
              </a:rPr>
              <a:t>(linen from waist to thigh)</a:t>
            </a:r>
            <a:endPar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endParaRPr>
          </a:p>
          <a:p>
            <a:pPr marL="342900" indent="-342900" defTabSz="914400" fontAlgn="base">
              <a:spcBef>
                <a:spcPct val="20000"/>
              </a:spcBef>
              <a:spcAft>
                <a:spcPct val="0"/>
              </a:spcAft>
              <a:buClr>
                <a:srgbClr val="FFCC66"/>
              </a:buClr>
              <a:buSzPct val="65000"/>
              <a:buFont typeface="Wingdings" charset="0"/>
              <a:buChar char="n"/>
              <a:defRPr/>
            </a:pPr>
            <a:r>
              <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rPr>
              <a:t>Robe </a:t>
            </a:r>
            <a:r>
              <a:rPr kumimoji="1" lang="en-US" sz="1600" b="1" dirty="0">
                <a:solidFill>
                  <a:srgbClr val="FFFFFF"/>
                </a:solidFill>
                <a:effectLst>
                  <a:glow rad="101600">
                    <a:srgbClr val="000000">
                      <a:alpha val="75000"/>
                    </a:srgbClr>
                  </a:glow>
                </a:effectLst>
                <a:latin typeface="Tahoma" charset="0"/>
                <a:ea typeface="ＭＳ Ｐゴシック" charset="0"/>
                <a:cs typeface="ＭＳ Ｐゴシック" charset="0"/>
              </a:rPr>
              <a:t>(blue with bells &amp; pomegranates)</a:t>
            </a:r>
            <a:endPar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endParaRPr>
          </a:p>
          <a:p>
            <a:pPr marL="342900" indent="-342900" defTabSz="914400" fontAlgn="base">
              <a:spcBef>
                <a:spcPct val="20000"/>
              </a:spcBef>
              <a:spcAft>
                <a:spcPct val="0"/>
              </a:spcAft>
              <a:buClr>
                <a:srgbClr val="FFCC66"/>
              </a:buClr>
              <a:buSzPct val="65000"/>
              <a:buFont typeface="Wingdings" charset="0"/>
              <a:buChar char="n"/>
              <a:defRPr/>
            </a:pPr>
            <a:r>
              <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rPr>
              <a:t>Ephod </a:t>
            </a:r>
            <a:r>
              <a:rPr kumimoji="1" lang="en-US" sz="1600" b="1" dirty="0">
                <a:solidFill>
                  <a:srgbClr val="FFFFFF"/>
                </a:solidFill>
                <a:effectLst>
                  <a:glow rad="101600">
                    <a:srgbClr val="000000">
                      <a:alpha val="75000"/>
                    </a:srgbClr>
                  </a:glow>
                </a:effectLst>
                <a:latin typeface="Tahoma" charset="0"/>
                <a:ea typeface="ＭＳ Ｐゴシック" charset="0"/>
                <a:cs typeface="ＭＳ Ｐゴシック" charset="0"/>
              </a:rPr>
              <a:t>(gold, blue, and purple with onyx stones)</a:t>
            </a:r>
          </a:p>
          <a:p>
            <a:pPr marL="342900" indent="-342900" defTabSz="914400" fontAlgn="base">
              <a:spcBef>
                <a:spcPct val="20000"/>
              </a:spcBef>
              <a:spcAft>
                <a:spcPct val="0"/>
              </a:spcAft>
              <a:buClr>
                <a:srgbClr val="FFCC66"/>
              </a:buClr>
              <a:buSzPct val="65000"/>
              <a:buFont typeface="Wingdings" charset="0"/>
              <a:buChar char="n"/>
              <a:defRPr/>
            </a:pPr>
            <a:r>
              <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rPr>
              <a:t>Sash</a:t>
            </a:r>
            <a:r>
              <a:rPr kumimoji="1" lang="en-US" sz="1600" b="1" dirty="0">
                <a:solidFill>
                  <a:srgbClr val="FFFFFF"/>
                </a:solidFill>
                <a:effectLst>
                  <a:glow rad="101600">
                    <a:srgbClr val="000000">
                      <a:alpha val="75000"/>
                    </a:srgbClr>
                  </a:glow>
                </a:effectLst>
                <a:latin typeface="Tahoma" charset="0"/>
                <a:ea typeface="ＭＳ Ｐゴシック" charset="0"/>
                <a:cs typeface="ＭＳ Ｐゴシック" charset="0"/>
              </a:rPr>
              <a:t> (belt to hold the garments together)</a:t>
            </a:r>
            <a:endPar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endParaRPr>
          </a:p>
          <a:p>
            <a:pPr marL="342900" indent="-342900" defTabSz="914400" fontAlgn="base">
              <a:spcBef>
                <a:spcPct val="20000"/>
              </a:spcBef>
              <a:spcAft>
                <a:spcPct val="0"/>
              </a:spcAft>
              <a:buClr>
                <a:srgbClr val="FFCC66"/>
              </a:buClr>
              <a:buSzPct val="65000"/>
              <a:buFont typeface="Wingdings" charset="0"/>
              <a:buChar char="n"/>
              <a:defRPr/>
            </a:pPr>
            <a:r>
              <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rPr>
              <a:t>Breastpiece </a:t>
            </a:r>
            <a:r>
              <a:rPr kumimoji="1" lang="en-US" sz="1600" b="1" dirty="0">
                <a:solidFill>
                  <a:srgbClr val="FFFFFF"/>
                </a:solidFill>
                <a:effectLst>
                  <a:glow rad="101600">
                    <a:srgbClr val="000000">
                      <a:alpha val="75000"/>
                    </a:srgbClr>
                  </a:glow>
                </a:effectLst>
                <a:latin typeface="Tahoma" charset="0"/>
                <a:ea typeface="ＭＳ Ｐゴシック" charset="0"/>
                <a:cs typeface="ＭＳ Ｐゴシック" charset="0"/>
              </a:rPr>
              <a:t>(chestpiece)</a:t>
            </a:r>
            <a:endPar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endParaRPr>
          </a:p>
          <a:p>
            <a:pPr marL="342900" indent="-342900" defTabSz="914400" fontAlgn="base">
              <a:spcBef>
                <a:spcPct val="20000"/>
              </a:spcBef>
              <a:spcAft>
                <a:spcPct val="0"/>
              </a:spcAft>
              <a:buClr>
                <a:srgbClr val="FFCC66"/>
              </a:buClr>
              <a:buSzPct val="65000"/>
              <a:buFont typeface="Wingdings" charset="0"/>
              <a:buChar char="n"/>
              <a:defRPr/>
            </a:pPr>
            <a:r>
              <a:rPr kumimoji="1" lang="en-US" sz="2000" b="1" dirty="0">
                <a:solidFill>
                  <a:srgbClr val="FFFFFF"/>
                </a:solidFill>
                <a:effectLst>
                  <a:glow rad="101600">
                    <a:srgbClr val="000000">
                      <a:alpha val="75000"/>
                    </a:srgbClr>
                  </a:glow>
                </a:effectLst>
                <a:latin typeface="Tahoma" charset="0"/>
                <a:ea typeface="ＭＳ Ｐゴシック" charset="0"/>
                <a:cs typeface="ＭＳ Ｐゴシック" charset="0"/>
              </a:rPr>
              <a:t>Urim &amp; Thummin</a:t>
            </a:r>
          </a:p>
        </p:txBody>
      </p:sp>
    </p:spTree>
    <p:extLst>
      <p:ext uri="{BB962C8B-B14F-4D97-AF65-F5344CB8AC3E}">
        <p14:creationId xmlns:p14="http://schemas.microsoft.com/office/powerpoint/2010/main" val="612132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95306"/>
                                        </p:tgtEl>
                                        <p:attrNameLst>
                                          <p:attrName>style.visibility</p:attrName>
                                        </p:attrNameLst>
                                      </p:cBhvr>
                                      <p:to>
                                        <p:strVal val="visible"/>
                                      </p:to>
                                    </p:set>
                                    <p:animEffect transition="in" filter="wipe(right)">
                                      <p:cBhvr>
                                        <p:cTn id="7" dur="500"/>
                                        <p:tgtEl>
                                          <p:spTgt spid="69530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95307"/>
                                        </p:tgtEl>
                                        <p:attrNameLst>
                                          <p:attrName>style.visibility</p:attrName>
                                        </p:attrNameLst>
                                      </p:cBhvr>
                                      <p:to>
                                        <p:strVal val="visible"/>
                                      </p:to>
                                    </p:set>
                                    <p:animEffect transition="in" filter="wipe(right)">
                                      <p:cBhvr>
                                        <p:cTn id="11" dur="500"/>
                                        <p:tgtEl>
                                          <p:spTgt spid="695307"/>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95308"/>
                                        </p:tgtEl>
                                        <p:attrNameLst>
                                          <p:attrName>style.visibility</p:attrName>
                                        </p:attrNameLst>
                                      </p:cBhvr>
                                      <p:to>
                                        <p:strVal val="visible"/>
                                      </p:to>
                                    </p:set>
                                    <p:animEffect transition="in" filter="wipe(right)">
                                      <p:cBhvr>
                                        <p:cTn id="15" dur="500"/>
                                        <p:tgtEl>
                                          <p:spTgt spid="695308"/>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695309"/>
                                        </p:tgtEl>
                                        <p:attrNameLst>
                                          <p:attrName>style.visibility</p:attrName>
                                        </p:attrNameLst>
                                      </p:cBhvr>
                                      <p:to>
                                        <p:strVal val="visible"/>
                                      </p:to>
                                    </p:set>
                                    <p:animEffect transition="in" filter="wipe(right)">
                                      <p:cBhvr>
                                        <p:cTn id="19" dur="500"/>
                                        <p:tgtEl>
                                          <p:spTgt spid="695309"/>
                                        </p:tgtEl>
                                      </p:cBhvr>
                                    </p:animEffect>
                                  </p:childTnLst>
                                </p:cTn>
                              </p:par>
                            </p:childTnLst>
                          </p:cTn>
                        </p:par>
                        <p:par>
                          <p:cTn id="20" fill="hold" nodeType="afterGroup">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695310"/>
                                        </p:tgtEl>
                                        <p:attrNameLst>
                                          <p:attrName>style.visibility</p:attrName>
                                        </p:attrNameLst>
                                      </p:cBhvr>
                                      <p:to>
                                        <p:strVal val="visible"/>
                                      </p:to>
                                    </p:set>
                                    <p:animEffect transition="in" filter="wipe(right)">
                                      <p:cBhvr>
                                        <p:cTn id="23" dur="500"/>
                                        <p:tgtEl>
                                          <p:spTgt spid="695310"/>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695311"/>
                                        </p:tgtEl>
                                        <p:attrNameLst>
                                          <p:attrName>style.visibility</p:attrName>
                                        </p:attrNameLst>
                                      </p:cBhvr>
                                      <p:to>
                                        <p:strVal val="visible"/>
                                      </p:to>
                                    </p:set>
                                    <p:animEffect transition="in" filter="wipe(right)">
                                      <p:cBhvr>
                                        <p:cTn id="27" dur="500"/>
                                        <p:tgtEl>
                                          <p:spTgt spid="695311"/>
                                        </p:tgtEl>
                                      </p:cBhvr>
                                    </p:animEffect>
                                  </p:childTnLst>
                                </p:cTn>
                              </p:par>
                            </p:childTnLst>
                          </p:cTn>
                        </p:par>
                        <p:par>
                          <p:cTn id="28" fill="hold" nodeType="afterGroup">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695312"/>
                                        </p:tgtEl>
                                        <p:attrNameLst>
                                          <p:attrName>style.visibility</p:attrName>
                                        </p:attrNameLst>
                                      </p:cBhvr>
                                      <p:to>
                                        <p:strVal val="visible"/>
                                      </p:to>
                                    </p:set>
                                    <p:animEffect transition="in" filter="wipe(right)">
                                      <p:cBhvr>
                                        <p:cTn id="31" dur="500"/>
                                        <p:tgtEl>
                                          <p:spTgt spid="695312"/>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695314"/>
                                        </p:tgtEl>
                                        <p:attrNameLst>
                                          <p:attrName>style.visibility</p:attrName>
                                        </p:attrNameLst>
                                      </p:cBhvr>
                                      <p:to>
                                        <p:strVal val="visible"/>
                                      </p:to>
                                    </p:set>
                                    <p:animEffect transition="in" filter="wipe(left)">
                                      <p:cBhvr>
                                        <p:cTn id="35" dur="500"/>
                                        <p:tgtEl>
                                          <p:spTgt spid="695314"/>
                                        </p:tgtEl>
                                      </p:cBhvr>
                                    </p:animEffect>
                                  </p:childTnLst>
                                </p:cTn>
                              </p:par>
                            </p:childTnLst>
                          </p:cTn>
                        </p:par>
                        <p:par>
                          <p:cTn id="36" fill="hold" nodeType="afterGroup">
                            <p:stCondLst>
                              <p:cond delay="4000"/>
                            </p:stCondLst>
                            <p:childTnLst>
                              <p:par>
                                <p:cTn id="37" presetID="25" presetClass="entr" presetSubtype="0" fill="hold" nodeType="afterEffect">
                                  <p:stCondLst>
                                    <p:cond delay="0"/>
                                  </p:stCondLst>
                                  <p:childTnLst>
                                    <p:set>
                                      <p:cBhvr>
                                        <p:cTn id="38" dur="1" fill="hold">
                                          <p:stCondLst>
                                            <p:cond delay="0"/>
                                          </p:stCondLst>
                                        </p:cTn>
                                        <p:tgtEl>
                                          <p:spTgt spid="695301"/>
                                        </p:tgtEl>
                                        <p:attrNameLst>
                                          <p:attrName>style.visibility</p:attrName>
                                        </p:attrNameLst>
                                      </p:cBhvr>
                                      <p:to>
                                        <p:strVal val="visible"/>
                                      </p:to>
                                    </p:set>
                                    <p:anim calcmode="lin" valueType="num">
                                      <p:cBhvr>
                                        <p:cTn id="39" dur="500" decel="50000" fill="hold">
                                          <p:stCondLst>
                                            <p:cond delay="0"/>
                                          </p:stCondLst>
                                        </p:cTn>
                                        <p:tgtEl>
                                          <p:spTgt spid="69530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69530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695301"/>
                                        </p:tgtEl>
                                        <p:attrNameLst>
                                          <p:attrName>ppt_w</p:attrName>
                                        </p:attrNameLst>
                                      </p:cBhvr>
                                      <p:tavLst>
                                        <p:tav tm="0">
                                          <p:val>
                                            <p:strVal val="#ppt_w*.05"/>
                                          </p:val>
                                        </p:tav>
                                        <p:tav tm="100000">
                                          <p:val>
                                            <p:strVal val="#ppt_w"/>
                                          </p:val>
                                        </p:tav>
                                      </p:tavLst>
                                    </p:anim>
                                    <p:anim calcmode="lin" valueType="num">
                                      <p:cBhvr>
                                        <p:cTn id="42" dur="1000" fill="hold"/>
                                        <p:tgtEl>
                                          <p:spTgt spid="69530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69530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69530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69530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69530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5" presetClass="entr" presetSubtype="0" fill="hold" grpId="0" nodeType="clickEffect">
                                  <p:stCondLst>
                                    <p:cond delay="0"/>
                                  </p:stCondLst>
                                  <p:childTnLst>
                                    <p:set>
                                      <p:cBhvr>
                                        <p:cTn id="50" dur="1" fill="hold">
                                          <p:stCondLst>
                                            <p:cond delay="0"/>
                                          </p:stCondLst>
                                        </p:cTn>
                                        <p:tgtEl>
                                          <p:spTgt spid="695303"/>
                                        </p:tgtEl>
                                        <p:attrNameLst>
                                          <p:attrName>style.visibility</p:attrName>
                                        </p:attrNameLst>
                                      </p:cBhvr>
                                      <p:to>
                                        <p:strVal val="visible"/>
                                      </p:to>
                                    </p:set>
                                    <p:animEffect transition="in" filter="fade">
                                      <p:cBhvr>
                                        <p:cTn id="51" dur="2000"/>
                                        <p:tgtEl>
                                          <p:spTgt spid="695303"/>
                                        </p:tgtEl>
                                      </p:cBhvr>
                                    </p:animEffect>
                                    <p:anim calcmode="lin" valueType="num">
                                      <p:cBhvr>
                                        <p:cTn id="52" dur="2000" fill="hold"/>
                                        <p:tgtEl>
                                          <p:spTgt spid="695303"/>
                                        </p:tgtEl>
                                        <p:attrNameLst>
                                          <p:attrName>style.rotation</p:attrName>
                                        </p:attrNameLst>
                                      </p:cBhvr>
                                      <p:tavLst>
                                        <p:tav tm="0">
                                          <p:val>
                                            <p:fltVal val="720"/>
                                          </p:val>
                                        </p:tav>
                                        <p:tav tm="100000">
                                          <p:val>
                                            <p:fltVal val="0"/>
                                          </p:val>
                                        </p:tav>
                                      </p:tavLst>
                                    </p:anim>
                                    <p:anim calcmode="lin" valueType="num">
                                      <p:cBhvr>
                                        <p:cTn id="53" dur="2000" fill="hold"/>
                                        <p:tgtEl>
                                          <p:spTgt spid="695303"/>
                                        </p:tgtEl>
                                        <p:attrNameLst>
                                          <p:attrName>ppt_h</p:attrName>
                                        </p:attrNameLst>
                                      </p:cBhvr>
                                      <p:tavLst>
                                        <p:tav tm="0">
                                          <p:val>
                                            <p:fltVal val="0"/>
                                          </p:val>
                                        </p:tav>
                                        <p:tav tm="100000">
                                          <p:val>
                                            <p:strVal val="#ppt_h"/>
                                          </p:val>
                                        </p:tav>
                                      </p:tavLst>
                                    </p:anim>
                                    <p:anim calcmode="lin" valueType="num">
                                      <p:cBhvr>
                                        <p:cTn id="54" dur="2000" fill="hold"/>
                                        <p:tgtEl>
                                          <p:spTgt spid="695303"/>
                                        </p:tgtEl>
                                        <p:attrNameLst>
                                          <p:attrName>ppt_w</p:attrName>
                                        </p:attrNameLst>
                                      </p:cBhvr>
                                      <p:tavLst>
                                        <p:tav tm="0">
                                          <p:val>
                                            <p:fltVal val="0"/>
                                          </p:val>
                                        </p:tav>
                                        <p:tav tm="100000">
                                          <p:val>
                                            <p:strVal val="#ppt_w"/>
                                          </p:val>
                                        </p:tav>
                                      </p:tavLst>
                                    </p:anim>
                                  </p:childTnLst>
                                </p:cTn>
                              </p:par>
                              <p:par>
                                <p:cTn id="55" presetID="35" presetClass="entr" presetSubtype="0" fill="hold" grpId="0" nodeType="withEffect">
                                  <p:stCondLst>
                                    <p:cond delay="0"/>
                                  </p:stCondLst>
                                  <p:childTnLst>
                                    <p:set>
                                      <p:cBhvr>
                                        <p:cTn id="56" dur="1" fill="hold">
                                          <p:stCondLst>
                                            <p:cond delay="0"/>
                                          </p:stCondLst>
                                        </p:cTn>
                                        <p:tgtEl>
                                          <p:spTgt spid="695304"/>
                                        </p:tgtEl>
                                        <p:attrNameLst>
                                          <p:attrName>style.visibility</p:attrName>
                                        </p:attrNameLst>
                                      </p:cBhvr>
                                      <p:to>
                                        <p:strVal val="visible"/>
                                      </p:to>
                                    </p:set>
                                    <p:animEffect transition="in" filter="fade">
                                      <p:cBhvr>
                                        <p:cTn id="57" dur="2000"/>
                                        <p:tgtEl>
                                          <p:spTgt spid="695304"/>
                                        </p:tgtEl>
                                      </p:cBhvr>
                                    </p:animEffect>
                                    <p:anim calcmode="lin" valueType="num">
                                      <p:cBhvr>
                                        <p:cTn id="58" dur="2000" fill="hold"/>
                                        <p:tgtEl>
                                          <p:spTgt spid="695304"/>
                                        </p:tgtEl>
                                        <p:attrNameLst>
                                          <p:attrName>style.rotation</p:attrName>
                                        </p:attrNameLst>
                                      </p:cBhvr>
                                      <p:tavLst>
                                        <p:tav tm="0">
                                          <p:val>
                                            <p:fltVal val="720"/>
                                          </p:val>
                                        </p:tav>
                                        <p:tav tm="100000">
                                          <p:val>
                                            <p:fltVal val="0"/>
                                          </p:val>
                                        </p:tav>
                                      </p:tavLst>
                                    </p:anim>
                                    <p:anim calcmode="lin" valueType="num">
                                      <p:cBhvr>
                                        <p:cTn id="59" dur="2000" fill="hold"/>
                                        <p:tgtEl>
                                          <p:spTgt spid="695304"/>
                                        </p:tgtEl>
                                        <p:attrNameLst>
                                          <p:attrName>ppt_h</p:attrName>
                                        </p:attrNameLst>
                                      </p:cBhvr>
                                      <p:tavLst>
                                        <p:tav tm="0">
                                          <p:val>
                                            <p:fltVal val="0"/>
                                          </p:val>
                                        </p:tav>
                                        <p:tav tm="100000">
                                          <p:val>
                                            <p:strVal val="#ppt_h"/>
                                          </p:val>
                                        </p:tav>
                                      </p:tavLst>
                                    </p:anim>
                                    <p:anim calcmode="lin" valueType="num">
                                      <p:cBhvr>
                                        <p:cTn id="60" dur="2000" fill="hold"/>
                                        <p:tgtEl>
                                          <p:spTgt spid="695304"/>
                                        </p:tgtEl>
                                        <p:attrNameLst>
                                          <p:attrName>ppt_w</p:attrName>
                                        </p:attrNameLst>
                                      </p:cBhvr>
                                      <p:tavLst>
                                        <p:tav tm="0">
                                          <p:val>
                                            <p:fltVal val="0"/>
                                          </p:val>
                                        </p:tav>
                                        <p:tav tm="100000">
                                          <p:val>
                                            <p:strVal val="#ppt_w"/>
                                          </p:val>
                                        </p:tav>
                                      </p:tavLst>
                                    </p:anim>
                                  </p:childTnLst>
                                </p:cTn>
                              </p:par>
                              <p:par>
                                <p:cTn id="61" presetID="22" presetClass="entr" presetSubtype="2" fill="hold" grpId="0" nodeType="withEffect">
                                  <p:stCondLst>
                                    <p:cond delay="0"/>
                                  </p:stCondLst>
                                  <p:childTnLst>
                                    <p:set>
                                      <p:cBhvr>
                                        <p:cTn id="62" dur="1" fill="hold">
                                          <p:stCondLst>
                                            <p:cond delay="0"/>
                                          </p:stCondLst>
                                        </p:cTn>
                                        <p:tgtEl>
                                          <p:spTgt spid="695313"/>
                                        </p:tgtEl>
                                        <p:attrNameLst>
                                          <p:attrName>style.visibility</p:attrName>
                                        </p:attrNameLst>
                                      </p:cBhvr>
                                      <p:to>
                                        <p:strVal val="visible"/>
                                      </p:to>
                                    </p:set>
                                    <p:animEffect transition="in" filter="wipe(right)">
                                      <p:cBhvr>
                                        <p:cTn id="63" dur="500"/>
                                        <p:tgtEl>
                                          <p:spTgt spid="695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3" grpId="0" animBg="1"/>
      <p:bldP spid="695304" grpId="0" animBg="1"/>
      <p:bldP spid="695306" grpId="0" animBg="1"/>
      <p:bldP spid="695307" grpId="0" animBg="1"/>
      <p:bldP spid="695308" grpId="0" animBg="1"/>
      <p:bldP spid="695309" grpId="0" animBg="1"/>
      <p:bldP spid="695310" grpId="0" animBg="1"/>
      <p:bldP spid="695311" grpId="0" animBg="1"/>
      <p:bldP spid="695312" grpId="0" animBg="1"/>
      <p:bldP spid="695313" grpId="0" animBg="1"/>
      <p:bldP spid="69531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199438" y="4046492"/>
            <a:ext cx="3944562" cy="2540902"/>
          </a:xfrm>
        </p:spPr>
        <p:txBody>
          <a:bodyPr/>
          <a:lstStyle/>
          <a:p>
            <a:pPr>
              <a:defRPr/>
            </a:pPr>
            <a:r>
              <a:rPr lang="en-US" sz="4800" b="1" dirty="0">
                <a:effectLst>
                  <a:glow rad="177800">
                    <a:schemeClr val="tx1"/>
                  </a:glow>
                </a:effectLst>
                <a:latin typeface="Arial" charset="0"/>
                <a:ea typeface="ＭＳ Ｐゴシック" charset="0"/>
              </a:rPr>
              <a:t>High Priest Breastpiece </a:t>
            </a:r>
            <a:br>
              <a:rPr lang="en-US" sz="4000" b="1" dirty="0">
                <a:effectLst>
                  <a:glow rad="177800">
                    <a:schemeClr val="tx1"/>
                  </a:glow>
                </a:effectLst>
                <a:latin typeface="Arial" charset="0"/>
                <a:ea typeface="ＭＳ Ｐゴシック" charset="0"/>
              </a:rPr>
            </a:br>
            <a:r>
              <a:rPr lang="en-US" sz="2400" b="1" dirty="0"/>
              <a:t>(Exod. 28:15-21 </a:t>
            </a:r>
            <a:r>
              <a:rPr lang="en-US" sz="2000" b="1" dirty="0"/>
              <a:t>NIV</a:t>
            </a:r>
            <a:r>
              <a:rPr lang="en-US" sz="2400" b="1" dirty="0"/>
              <a:t>)</a:t>
            </a:r>
            <a:endParaRPr lang="en-US" sz="32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9071409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4030393"/>
          </a:xfrm>
          <a:effectLst>
            <a:outerShdw blurRad="63500" dist="35921" dir="2700000" algn="ctr" rotWithShape="0">
              <a:schemeClr val="tx2">
                <a:alpha val="74998"/>
              </a:schemeClr>
            </a:outerShdw>
          </a:effectLst>
        </p:spPr>
        <p:txBody>
          <a:bodyPr anchor="t"/>
          <a:lstStyle/>
          <a:p>
            <a:pPr marL="808038" indent="-808038" algn="l">
              <a:defRPr/>
            </a:pPr>
            <a:r>
              <a:rPr lang="en-US" b="1" dirty="0">
                <a:effectLst>
                  <a:glow rad="127000">
                    <a:schemeClr val="tx1"/>
                  </a:glow>
                </a:effectLst>
                <a:latin typeface="Arial" charset="0"/>
                <a:ea typeface="ＭＳ Ｐゴシック" charset="0"/>
                <a:cs typeface="ＭＳ Ｐゴシック" charset="0"/>
              </a:rPr>
              <a:t>2.	Israel built the </a:t>
            </a:r>
            <a:r>
              <a:rPr lang="en-US" b="1" dirty="0">
                <a:solidFill>
                  <a:srgbClr val="FFFF00"/>
                </a:solidFill>
                <a:effectLst>
                  <a:glow rad="127000">
                    <a:schemeClr val="tx1"/>
                  </a:glow>
                </a:effectLst>
                <a:latin typeface="Arial" charset="0"/>
                <a:ea typeface="ＭＳ Ｐゴシック" charset="0"/>
                <a:cs typeface="ＭＳ Ｐゴシック" charset="0"/>
              </a:rPr>
              <a:t>tabernacle</a:t>
            </a:r>
            <a:r>
              <a:rPr lang="en-US" b="1" dirty="0">
                <a:effectLst>
                  <a:glow rad="127000">
                    <a:schemeClr val="tx1"/>
                  </a:glow>
                </a:effectLst>
                <a:latin typeface="Arial" charset="0"/>
                <a:ea typeface="ＭＳ Ｐゴシック" charset="0"/>
                <a:cs typeface="ＭＳ Ｐゴシック" charset="0"/>
              </a:rPr>
              <a:t> where God </a:t>
            </a:r>
            <a:r>
              <a:rPr lang="en-US" b="1" dirty="0">
                <a:solidFill>
                  <a:srgbClr val="FFFF00"/>
                </a:solidFill>
                <a:effectLst>
                  <a:glow rad="127000">
                    <a:schemeClr val="tx1"/>
                  </a:glow>
                </a:effectLst>
                <a:latin typeface="Arial" charset="0"/>
                <a:ea typeface="ＭＳ Ｐゴシック" charset="0"/>
                <a:cs typeface="ＭＳ Ｐゴシック" charset="0"/>
              </a:rPr>
              <a:t>dwelt</a:t>
            </a:r>
            <a:r>
              <a:rPr lang="en-US" b="1" dirty="0">
                <a:effectLst>
                  <a:glow rad="127000">
                    <a:schemeClr val="tx1"/>
                  </a:glow>
                </a:effectLst>
                <a:latin typeface="Arial" charset="0"/>
                <a:ea typeface="ＭＳ Ｐゴシック" charset="0"/>
                <a:cs typeface="ＭＳ Ｐゴシック" charset="0"/>
              </a:rPr>
              <a:t> as King.</a:t>
            </a:r>
            <a:br>
              <a:rPr lang="en-US"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a:defRPr/>
            </a:pPr>
            <a:r>
              <a:rPr lang="en-US" b="1" i="1" dirty="0">
                <a:solidFill>
                  <a:srgbClr val="FFFFFF"/>
                </a:solidFill>
                <a:effectLst>
                  <a:glow rad="127000">
                    <a:srgbClr val="000000"/>
                  </a:glow>
                </a:effectLst>
                <a:latin typeface="Arial" charset="0"/>
                <a:ea typeface="ＭＳ Ｐゴシック" charset="0"/>
                <a:cs typeface="ＭＳ Ｐゴシック" charset="0"/>
              </a:rPr>
              <a:t>The Point of Exodus 32–40</a:t>
            </a:r>
          </a:p>
        </p:txBody>
      </p:sp>
    </p:spTree>
    <p:extLst>
      <p:ext uri="{BB962C8B-B14F-4D97-AF65-F5344CB8AC3E}">
        <p14:creationId xmlns:p14="http://schemas.microsoft.com/office/powerpoint/2010/main" val="2039890200"/>
      </p:ext>
    </p:extLst>
  </p:cSld>
  <p:clrMapOvr>
    <a:overrideClrMapping bg1="lt1" tx1="dk1" bg2="lt2" tx2="dk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a:solidFill>
                <a:srgbClr val="000099"/>
              </a:solidFill>
              <a:latin typeface="Times New Roman" charset="0"/>
              <a:ea typeface="ＭＳ Ｐゴシック" charset="0"/>
              <a:cs typeface="ＭＳ Ｐゴシック" charset="0"/>
            </a:endParaRPr>
          </a:p>
        </p:txBody>
      </p:sp>
      <p:sp>
        <p:nvSpPr>
          <p:cNvPr id="164867"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Times New Roman" pitchFamily="-112" charset="0"/>
                <a:ea typeface="ＭＳ Ｐゴシック" charset="0"/>
                <a:cs typeface="ＭＳ Ｐゴシック" charset="0"/>
              </a:rPr>
              <a:t>Walk Through The Bible </a:t>
            </a:r>
            <a:r>
              <a:rPr lang="en-US" sz="2400" b="1">
                <a:solidFill>
                  <a:srgbClr val="F1F7E9"/>
                </a:solidFill>
                <a:latin typeface="Times New Roman" pitchFamily="-112" charset="0"/>
                <a:ea typeface="Times New Roman" pitchFamily="-112" charset="0"/>
                <a:cs typeface="Times New Roman" pitchFamily="-112" charset="0"/>
              </a:rPr>
              <a:t>©</a:t>
            </a:r>
            <a:r>
              <a:rPr lang="en-US" sz="2400" b="1">
                <a:solidFill>
                  <a:srgbClr val="F1F7E9"/>
                </a:solidFill>
                <a:latin typeface="Times New Roman" pitchFamily="-112" charset="0"/>
                <a:ea typeface="ＭＳ Ｐゴシック" charset="0"/>
                <a:cs typeface="ＭＳ Ｐゴシック" charset="0"/>
              </a:rPr>
              <a:t>1989</a:t>
            </a:r>
          </a:p>
        </p:txBody>
      </p:sp>
      <p:pic>
        <p:nvPicPr>
          <p:cNvPr id="263171" name="Picture 5" descr="Exod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71" name="Rectangle 7"/>
          <p:cNvSpPr>
            <a:spLocks noGrp="1" noChangeArrowheads="1"/>
          </p:cNvSpPr>
          <p:nvPr>
            <p:ph type="title" idx="4294967295"/>
          </p:nvPr>
        </p:nvSpPr>
        <p:spPr>
          <a:xfrm>
            <a:off x="685800" y="0"/>
            <a:ext cx="7772400" cy="82391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mr-IN" altLang="ja-JP" sz="4800" dirty="0">
                <a:solidFill>
                  <a:schemeClr val="bg1"/>
                </a:solidFill>
                <a:effectLst/>
                <a:latin typeface="Arial" charset="0"/>
                <a:cs typeface="ＭＳ Ｐゴシック" charset="0"/>
              </a:rPr>
              <a:t>"</a:t>
            </a:r>
            <a:r>
              <a:rPr kumimoji="0" lang="en-US" sz="4800" dirty="0">
                <a:solidFill>
                  <a:schemeClr val="bg1"/>
                </a:solidFill>
                <a:effectLst/>
                <a:latin typeface="Arial" charset="0"/>
                <a:cs typeface="ＭＳ Ｐゴシック" charset="0"/>
              </a:rPr>
              <a:t>Exit-us</a:t>
            </a:r>
            <a:r>
              <a:rPr kumimoji="0" lang="mr-IN" altLang="ja-JP" sz="4800" dirty="0">
                <a:solidFill>
                  <a:schemeClr val="bg1"/>
                </a:solidFill>
                <a:effectLst/>
                <a:latin typeface="Arial" charset="0"/>
                <a:cs typeface="ＭＳ Ｐゴシック" charset="0"/>
              </a:rPr>
              <a:t>"</a:t>
            </a:r>
            <a:endParaRPr kumimoji="0" lang="en-US" sz="4800" dirty="0">
              <a:solidFill>
                <a:schemeClr val="bg1"/>
              </a:solidFill>
              <a:effectLst/>
              <a:latin typeface="Arial" charset="0"/>
              <a:cs typeface="ＭＳ Ｐゴシック" charset="0"/>
            </a:endParaRPr>
          </a:p>
        </p:txBody>
      </p:sp>
    </p:spTree>
    <p:extLst>
      <p:ext uri="{BB962C8B-B14F-4D97-AF65-F5344CB8AC3E}">
        <p14:creationId xmlns:p14="http://schemas.microsoft.com/office/powerpoint/2010/main" val="121713542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32</a:t>
            </a:r>
          </a:p>
        </p:txBody>
      </p:sp>
    </p:spTree>
    <p:extLst>
      <p:ext uri="{BB962C8B-B14F-4D97-AF65-F5344CB8AC3E}">
        <p14:creationId xmlns:p14="http://schemas.microsoft.com/office/powerpoint/2010/main" val="38991826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6" name="Rectangle 2"/>
          <p:cNvSpPr>
            <a:spLocks noChangeArrowheads="1"/>
          </p:cNvSpPr>
          <p:nvPr/>
        </p:nvSpPr>
        <p:spPr bwMode="auto">
          <a:xfrm>
            <a:off x="0" y="0"/>
            <a:ext cx="9144000" cy="6858000"/>
          </a:xfrm>
          <a:prstGeom prst="rect">
            <a:avLst/>
          </a:prstGeom>
          <a:gradFill rotWithShape="0">
            <a:gsLst>
              <a:gs pos="0">
                <a:srgbClr val="FF9900"/>
              </a:gs>
              <a:gs pos="50000">
                <a:schemeClr val="tx1"/>
              </a:gs>
              <a:gs pos="100000">
                <a:srgbClr val="FF9900"/>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pic>
        <p:nvPicPr>
          <p:cNvPr id="507906" name="Picture 3" descr="OMSSO0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0888" y="0"/>
            <a:ext cx="506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948" name="Text Box 4"/>
          <p:cNvSpPr txBox="1">
            <a:spLocks noChangeArrowheads="1"/>
          </p:cNvSpPr>
          <p:nvPr/>
        </p:nvSpPr>
        <p:spPr bwMode="auto">
          <a:xfrm>
            <a:off x="4139952" y="5949280"/>
            <a:ext cx="4926261"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rmAutofit fontScale="97500"/>
          </a:bodyPr>
          <a:lstStyle>
            <a:defPPr>
              <a:defRPr lang="en-US"/>
            </a:defPPr>
            <a:lvl1pPr marL="715963" indent="-715963" algn="r">
              <a:defRPr sz="4400" b="1" i="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defTabSz="914400" eaLnBrk="0" fontAlgn="base" hangingPunct="0">
              <a:spcBef>
                <a:spcPct val="0"/>
              </a:spcBef>
              <a:spcAft>
                <a:spcPct val="0"/>
              </a:spcAft>
              <a:defRPr/>
            </a:pPr>
            <a:r>
              <a:rPr lang="en-US" dirty="0">
                <a:solidFill>
                  <a:srgbClr val="FFFFFF"/>
                </a:solidFill>
                <a:effectLst>
                  <a:glow rad="317500">
                    <a:srgbClr val="000000">
                      <a:alpha val="90000"/>
                    </a:srgbClr>
                  </a:glow>
                </a:effectLst>
              </a:rPr>
              <a:t>Exodus 32</a:t>
            </a:r>
          </a:p>
        </p:txBody>
      </p:sp>
      <p:sp>
        <p:nvSpPr>
          <p:cNvPr id="1362949" name="Rectangle 5"/>
          <p:cNvSpPr>
            <a:spLocks noGrp="1" noChangeArrowheads="1"/>
          </p:cNvSpPr>
          <p:nvPr>
            <p:ph type="title" idx="4294967295"/>
          </p:nvPr>
        </p:nvSpPr>
        <p:spPr>
          <a:xfrm>
            <a:off x="0" y="0"/>
            <a:ext cx="2771800" cy="3276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oAutofit/>
          </a:bodyPr>
          <a:lstStyle/>
          <a:p>
            <a:pPr>
              <a:defRPr/>
            </a:pPr>
            <a:r>
              <a:rPr lang="en-US" b="1" i="1" kern="1200" dirty="0">
                <a:solidFill>
                  <a:schemeClr val="bg1"/>
                </a:solidFill>
                <a:effectLst>
                  <a:glow rad="317500">
                    <a:schemeClr val="tx2">
                      <a:alpha val="90000"/>
                    </a:schemeClr>
                  </a:glow>
                </a:effectLst>
              </a:rPr>
              <a:t>The Golden Calf Incident</a:t>
            </a:r>
          </a:p>
        </p:txBody>
      </p:sp>
    </p:spTree>
    <p:extLst>
      <p:ext uri="{BB962C8B-B14F-4D97-AF65-F5344CB8AC3E}">
        <p14:creationId xmlns:p14="http://schemas.microsoft.com/office/powerpoint/2010/main" val="2619083586"/>
      </p:ext>
    </p:extLst>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pitchFamily="-112" charset="0"/>
              <a:ea typeface="ＭＳ Ｐゴシック" charset="0"/>
              <a:cs typeface="ＭＳ Ｐゴシック" charset="0"/>
            </a:endParaRPr>
          </a:p>
        </p:txBody>
      </p:sp>
      <p:pic>
        <p:nvPicPr>
          <p:cNvPr id="509954" name="Picture 3" descr="OMSSO08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7575" y="0"/>
            <a:ext cx="535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07" name="Text Box 4"/>
          <p:cNvSpPr txBox="1">
            <a:spLocks noChangeArrowheads="1"/>
          </p:cNvSpPr>
          <p:nvPr/>
        </p:nvSpPr>
        <p:spPr bwMode="auto">
          <a:xfrm>
            <a:off x="2555777" y="5949280"/>
            <a:ext cx="6518374" cy="7694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rmAutofit fontScale="97500"/>
          </a:bodyPr>
          <a:lstStyle>
            <a:defPPr>
              <a:defRPr lang="en-US"/>
            </a:defPPr>
            <a:lvl1pPr marL="715963" indent="-715963" algn="r">
              <a:defRPr sz="4400" b="1" i="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defTabSz="914400" eaLnBrk="0" fontAlgn="base" hangingPunct="0">
              <a:spcBef>
                <a:spcPct val="0"/>
              </a:spcBef>
              <a:spcAft>
                <a:spcPct val="0"/>
              </a:spcAft>
              <a:defRPr/>
            </a:pPr>
            <a:r>
              <a:rPr lang="en-US" altLang="zh-CN" dirty="0">
                <a:solidFill>
                  <a:srgbClr val="FFFFFF"/>
                </a:solidFill>
                <a:effectLst>
                  <a:glow rad="317500">
                    <a:srgbClr val="000000">
                      <a:alpha val="90000"/>
                    </a:srgbClr>
                  </a:glow>
                </a:effectLst>
              </a:rPr>
              <a:t>Exodus 32:19</a:t>
            </a:r>
          </a:p>
        </p:txBody>
      </p:sp>
      <p:sp>
        <p:nvSpPr>
          <p:cNvPr id="431108" name="Rectangle 5"/>
          <p:cNvSpPr>
            <a:spLocks noGrp="1" noChangeArrowheads="1"/>
          </p:cNvSpPr>
          <p:nvPr>
            <p:ph type="title" idx="4294967295"/>
          </p:nvPr>
        </p:nvSpPr>
        <p:spPr>
          <a:xfrm>
            <a:off x="-76200" y="457200"/>
            <a:ext cx="3136032" cy="2133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oAutofit/>
          </a:bodyPr>
          <a:lstStyle/>
          <a:p>
            <a:pPr>
              <a:defRPr/>
            </a:pPr>
            <a:r>
              <a:rPr lang="en-US" altLang="zh-CN" b="1" i="1" kern="1200">
                <a:solidFill>
                  <a:schemeClr val="bg1"/>
                </a:solidFill>
                <a:effectLst>
                  <a:glow rad="317500">
                    <a:schemeClr val="tx2">
                      <a:alpha val="90000"/>
                    </a:schemeClr>
                  </a:glow>
                </a:effectLst>
              </a:rPr>
              <a:t>Tablets Smashed</a:t>
            </a:r>
          </a:p>
        </p:txBody>
      </p:sp>
    </p:spTree>
    <p:extLst>
      <p:ext uri="{BB962C8B-B14F-4D97-AF65-F5344CB8AC3E}">
        <p14:creationId xmlns:p14="http://schemas.microsoft.com/office/powerpoint/2010/main" val="3805649657"/>
      </p:ext>
    </p:extLst>
  </p:cSld>
  <p:clrMapOvr>
    <a:masterClrMapping/>
  </p:clrMapOvr>
  <p:transition spd="med">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35</a:t>
            </a:r>
          </a:p>
        </p:txBody>
      </p:sp>
    </p:spTree>
    <p:extLst>
      <p:ext uri="{BB962C8B-B14F-4D97-AF65-F5344CB8AC3E}">
        <p14:creationId xmlns:p14="http://schemas.microsoft.com/office/powerpoint/2010/main" val="39448004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9"/>
          <p:cNvSpPr>
            <a:spLocks noGrp="1" noChangeArrowheads="1"/>
          </p:cNvSpPr>
          <p:nvPr>
            <p:ph type="title" idx="4294967295"/>
          </p:nvPr>
        </p:nvSpPr>
        <p:spPr/>
        <p:txBody>
          <a:bodyPr/>
          <a:lstStyle/>
          <a:p>
            <a:pPr eaLnBrk="1" hangingPunct="1"/>
            <a:r>
              <a:rPr lang="en-US" altLang="zh-CN">
                <a:latin typeface="Times New Roman" charset="0"/>
              </a:rPr>
              <a:t>The Tabernacle of Israel</a:t>
            </a:r>
          </a:p>
        </p:txBody>
      </p:sp>
      <p:sp>
        <p:nvSpPr>
          <p:cNvPr id="523268" name="Text Box 8"/>
          <p:cNvSpPr txBox="1">
            <a:spLocks noChangeArrowheads="1"/>
          </p:cNvSpPr>
          <p:nvPr/>
        </p:nvSpPr>
        <p:spPr bwMode="auto">
          <a:xfrm>
            <a:off x="5822" y="5664177"/>
            <a:ext cx="913817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altLang="zh-CN" sz="4400" b="1">
                <a:solidFill>
                  <a:srgbClr val="FFFFFF"/>
                </a:solidFill>
                <a:latin typeface="Arial"/>
                <a:cs typeface="Arial"/>
              </a:rPr>
              <a:t>The Tabernacle is Built</a:t>
            </a:r>
          </a:p>
        </p:txBody>
      </p:sp>
      <p:pic>
        <p:nvPicPr>
          <p:cNvPr id="3" name="Picture 2" descr="Screen Shot 2018-02-08 at 8.52.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32273"/>
          </a:xfrm>
          <a:prstGeom prst="rect">
            <a:avLst/>
          </a:prstGeom>
        </p:spPr>
      </p:pic>
    </p:spTree>
    <p:extLst>
      <p:ext uri="{BB962C8B-B14F-4D97-AF65-F5344CB8AC3E}">
        <p14:creationId xmlns:p14="http://schemas.microsoft.com/office/powerpoint/2010/main" val="3882915095"/>
      </p:ext>
    </p:extLst>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40</a:t>
            </a:r>
          </a:p>
        </p:txBody>
      </p:sp>
    </p:spTree>
    <p:extLst>
      <p:ext uri="{BB962C8B-B14F-4D97-AF65-F5344CB8AC3E}">
        <p14:creationId xmlns:p14="http://schemas.microsoft.com/office/powerpoint/2010/main" val="13312294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title"/>
          </p:nvPr>
        </p:nvSpPr>
        <p:spPr>
          <a:xfrm>
            <a:off x="3962400" y="4953000"/>
            <a:ext cx="4953000" cy="1676400"/>
          </a:xfrm>
        </p:spPr>
        <p:txBody>
          <a:bodyPr/>
          <a:lstStyle/>
          <a:p>
            <a:pPr eaLnBrk="1" hangingPunct="1"/>
            <a:r>
              <a:rPr kumimoji="1" lang="en-US" altLang="zh-CN" sz="4000" b="1" i="1" dirty="0">
                <a:solidFill>
                  <a:schemeClr val="bg1"/>
                </a:solidFill>
                <a:latin typeface="Arial" charset="0"/>
                <a:cs typeface="Arial" charset="0"/>
              </a:rPr>
              <a:t>God</a:t>
            </a:r>
            <a:r>
              <a:rPr kumimoji="1" lang="fr-FR" altLang="ja-JP" sz="4000" b="1" i="1" dirty="0">
                <a:solidFill>
                  <a:schemeClr val="bg1"/>
                </a:solidFill>
                <a:latin typeface="Arial" charset="0"/>
                <a:cs typeface="Arial" charset="0"/>
              </a:rPr>
              <a:t>'</a:t>
            </a:r>
            <a:r>
              <a:rPr kumimoji="1" lang="en-US" altLang="ja-JP" sz="4000" b="1" i="1" dirty="0">
                <a:solidFill>
                  <a:schemeClr val="bg1"/>
                </a:solidFill>
                <a:latin typeface="Arial" charset="0"/>
                <a:cs typeface="Arial" charset="0"/>
              </a:rPr>
              <a:t>s presence filled his new palace!</a:t>
            </a:r>
            <a:endParaRPr kumimoji="1" lang="en-US" altLang="zh-CN" sz="4000" b="1" i="1" dirty="0">
              <a:latin typeface="Arial" charset="0"/>
              <a:cs typeface="Arial" charset="0"/>
            </a:endParaRPr>
          </a:p>
        </p:txBody>
      </p:sp>
      <p:sp>
        <p:nvSpPr>
          <p:cNvPr id="654340" name="Text Box 4" descr="White marble"/>
          <p:cNvSpPr txBox="1">
            <a:spLocks noChangeArrowheads="1"/>
          </p:cNvSpPr>
          <p:nvPr/>
        </p:nvSpPr>
        <p:spPr bwMode="auto">
          <a:xfrm>
            <a:off x="4114800" y="914400"/>
            <a:ext cx="4800600" cy="326548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altLang="zh-CN" sz="3600" b="1">
                <a:solidFill>
                  <a:srgbClr val="000000"/>
                </a:solidFill>
                <a:latin typeface="Arial" charset="0"/>
                <a:cs typeface="Arial" charset="0"/>
              </a:rPr>
              <a:t>Then the cloud covered the tent of meeting, and the glory of the L</a:t>
            </a:r>
            <a:r>
              <a:rPr lang="en-US" altLang="zh-CN" sz="3200" b="1">
                <a:solidFill>
                  <a:srgbClr val="000000"/>
                </a:solidFill>
                <a:latin typeface="Arial" charset="0"/>
                <a:cs typeface="Arial" charset="0"/>
              </a:rPr>
              <a:t>ORD</a:t>
            </a:r>
            <a:r>
              <a:rPr lang="en-US" altLang="zh-CN" sz="3600" b="1">
                <a:solidFill>
                  <a:srgbClr val="000000"/>
                </a:solidFill>
                <a:latin typeface="Arial" charset="0"/>
                <a:cs typeface="Arial" charset="0"/>
              </a:rPr>
              <a:t> filled the tabernacle.</a:t>
            </a:r>
          </a:p>
          <a:p>
            <a:pPr algn="r" defTabSz="914400" eaLnBrk="0" fontAlgn="base" hangingPunct="0">
              <a:spcBef>
                <a:spcPct val="0"/>
              </a:spcBef>
              <a:spcAft>
                <a:spcPct val="0"/>
              </a:spcAft>
            </a:pPr>
            <a:r>
              <a:rPr lang="en-US" altLang="zh-CN" sz="2800" b="1">
                <a:solidFill>
                  <a:srgbClr val="000000"/>
                </a:solidFill>
                <a:latin typeface="Arial" charset="0"/>
                <a:cs typeface="Arial" charset="0"/>
              </a:rPr>
              <a:t>Exodus 40:34 </a:t>
            </a:r>
            <a:r>
              <a:rPr lang="en-US" altLang="zh-CN" sz="2000" b="1">
                <a:solidFill>
                  <a:srgbClr val="000000"/>
                </a:solidFill>
                <a:latin typeface="Arial" charset="0"/>
                <a:cs typeface="Arial" charset="0"/>
              </a:rPr>
              <a:t>ESV</a:t>
            </a:r>
            <a:endParaRPr lang="en-US" altLang="zh-CN" sz="2000">
              <a:solidFill>
                <a:srgbClr val="000000"/>
              </a:solidFill>
              <a:latin typeface="Arial" charset="0"/>
              <a:cs typeface="Arial" charset="0"/>
            </a:endParaRPr>
          </a:p>
        </p:txBody>
      </p:sp>
      <p:pic>
        <p:nvPicPr>
          <p:cNvPr id="539651" name="Picture 6"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65753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54340"/>
                                        </p:tgtEl>
                                        <p:attrNameLst>
                                          <p:attrName>style.visibility</p:attrName>
                                        </p:attrNameLst>
                                      </p:cBhvr>
                                      <p:to>
                                        <p:strVal val="visible"/>
                                      </p:to>
                                    </p:set>
                                    <p:animEffect transition="in" filter="fade">
                                      <p:cBhvr>
                                        <p:cTn id="7" dur="770" decel="100000"/>
                                        <p:tgtEl>
                                          <p:spTgt spid="654340"/>
                                        </p:tgtEl>
                                      </p:cBhvr>
                                    </p:animEffect>
                                    <p:animScale>
                                      <p:cBhvr>
                                        <p:cTn id="8" dur="770" decel="100000"/>
                                        <p:tgtEl>
                                          <p:spTgt spid="654340"/>
                                        </p:tgtEl>
                                      </p:cBhvr>
                                      <p:from x="10000" y="10000"/>
                                      <p:to x="200000" y="450000"/>
                                    </p:animScale>
                                    <p:animScale>
                                      <p:cBhvr>
                                        <p:cTn id="9" dur="1230" accel="100000" fill="hold">
                                          <p:stCondLst>
                                            <p:cond delay="770"/>
                                          </p:stCondLst>
                                        </p:cTn>
                                        <p:tgtEl>
                                          <p:spTgt spid="654340"/>
                                        </p:tgtEl>
                                      </p:cBhvr>
                                      <p:from x="200000" y="450000"/>
                                      <p:to x="100000" y="100000"/>
                                    </p:animScale>
                                    <p:set>
                                      <p:cBhvr>
                                        <p:cTn id="10" dur="770" fill="hold"/>
                                        <p:tgtEl>
                                          <p:spTgt spid="654340"/>
                                        </p:tgtEl>
                                        <p:attrNameLst>
                                          <p:attrName>ppt_x</p:attrName>
                                        </p:attrNameLst>
                                      </p:cBhvr>
                                      <p:to>
                                        <p:strVal val="(0.5)"/>
                                      </p:to>
                                    </p:set>
                                    <p:anim from="(0.5)" to="(#ppt_x)" calcmode="lin" valueType="num">
                                      <p:cBhvr>
                                        <p:cTn id="11" dur="1230" accel="100000" fill="hold">
                                          <p:stCondLst>
                                            <p:cond delay="770"/>
                                          </p:stCondLst>
                                        </p:cTn>
                                        <p:tgtEl>
                                          <p:spTgt spid="654340"/>
                                        </p:tgtEl>
                                        <p:attrNameLst>
                                          <p:attrName>ppt_x</p:attrName>
                                        </p:attrNameLst>
                                      </p:cBhvr>
                                    </p:anim>
                                    <p:set>
                                      <p:cBhvr>
                                        <p:cTn id="12" dur="770" fill="hold"/>
                                        <p:tgtEl>
                                          <p:spTgt spid="654340"/>
                                        </p:tgtEl>
                                        <p:attrNameLst>
                                          <p:attrName>ppt_y</p:attrName>
                                        </p:attrNameLst>
                                      </p:cBhvr>
                                      <p:to>
                                        <p:strVal val="(#ppt_y+0.4)"/>
                                      </p:to>
                                    </p:set>
                                    <p:anim from="(#ppt_y+0.4)" to="(#ppt_y)" calcmode="lin" valueType="num">
                                      <p:cBhvr>
                                        <p:cTn id="13" dur="1230" accel="100000" fill="hold">
                                          <p:stCondLst>
                                            <p:cond delay="770"/>
                                          </p:stCondLst>
                                        </p:cTn>
                                        <p:tgtEl>
                                          <p:spTgt spid="65434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654338"/>
                                        </p:tgtEl>
                                        <p:attrNameLst>
                                          <p:attrName>style.visibility</p:attrName>
                                        </p:attrNameLst>
                                      </p:cBhvr>
                                      <p:to>
                                        <p:strVal val="visible"/>
                                      </p:to>
                                    </p:set>
                                    <p:anim calcmode="lin" valueType="num">
                                      <p:cBhvr>
                                        <p:cTn id="18" dur="500" fill="hold"/>
                                        <p:tgtEl>
                                          <p:spTgt spid="654338"/>
                                        </p:tgtEl>
                                        <p:attrNameLst>
                                          <p:attrName>ppt_w</p:attrName>
                                        </p:attrNameLst>
                                      </p:cBhvr>
                                      <p:tavLst>
                                        <p:tav tm="0">
                                          <p:val>
                                            <p:fltVal val="0"/>
                                          </p:val>
                                        </p:tav>
                                        <p:tav tm="100000">
                                          <p:val>
                                            <p:strVal val="#ppt_w"/>
                                          </p:val>
                                        </p:tav>
                                      </p:tavLst>
                                    </p:anim>
                                    <p:anim calcmode="lin" valueType="num">
                                      <p:cBhvr>
                                        <p:cTn id="19" dur="500" fill="hold"/>
                                        <p:tgtEl>
                                          <p:spTgt spid="654338"/>
                                        </p:tgtEl>
                                        <p:attrNameLst>
                                          <p:attrName>ppt_h</p:attrName>
                                        </p:attrNameLst>
                                      </p:cBhvr>
                                      <p:tavLst>
                                        <p:tav tm="0">
                                          <p:val>
                                            <p:fltVal val="0"/>
                                          </p:val>
                                        </p:tav>
                                        <p:tav tm="100000">
                                          <p:val>
                                            <p:strVal val="#ppt_h"/>
                                          </p:val>
                                        </p:tav>
                                      </p:tavLst>
                                    </p:anim>
                                    <p:anim calcmode="lin" valueType="num">
                                      <p:cBhvr>
                                        <p:cTn id="20" dur="500" fill="hold"/>
                                        <p:tgtEl>
                                          <p:spTgt spid="654338"/>
                                        </p:tgtEl>
                                        <p:attrNameLst>
                                          <p:attrName>style.rotation</p:attrName>
                                        </p:attrNameLst>
                                      </p:cBhvr>
                                      <p:tavLst>
                                        <p:tav tm="0">
                                          <p:val>
                                            <p:fltVal val="360"/>
                                          </p:val>
                                        </p:tav>
                                        <p:tav tm="100000">
                                          <p:val>
                                            <p:fltVal val="0"/>
                                          </p:val>
                                        </p:tav>
                                      </p:tavLst>
                                    </p:anim>
                                    <p:animEffect transition="in" filter="fade">
                                      <p:cBhvr>
                                        <p:cTn id="21" dur="500"/>
                                        <p:tgtEl>
                                          <p:spTgt spid="65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P spid="65434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2273300"/>
            <a:ext cx="8128000" cy="4584700"/>
          </a:xfrm>
          <a:prstGeom prst="rect">
            <a:avLst/>
          </a:prstGeom>
        </p:spPr>
      </p:pic>
      <p:sp>
        <p:nvSpPr>
          <p:cNvPr id="430084" name="Rectangle 5"/>
          <p:cNvSpPr>
            <a:spLocks noGrp="1" noChangeArrowheads="1"/>
          </p:cNvSpPr>
          <p:nvPr>
            <p:ph type="title" idx="4294967295"/>
          </p:nvPr>
        </p:nvSpPr>
        <p:spPr>
          <a:xfrm>
            <a:off x="0" y="1"/>
            <a:ext cx="9144000" cy="2510872"/>
          </a:xfrm>
        </p:spPr>
        <p:txBody>
          <a:bodyPr/>
          <a:lstStyle/>
          <a:p>
            <a:pPr defTabSz="914400" eaLnBrk="1" hangingPunct="1">
              <a:defRPr/>
            </a:pPr>
            <a:r>
              <a:rPr lang="en-US" altLang="zh-CN" sz="4800" b="1" dirty="0">
                <a:solidFill>
                  <a:srgbClr val="FFFFFF"/>
                </a:solidFill>
                <a:effectLst>
                  <a:glow rad="254000">
                    <a:srgbClr val="000000">
                      <a:alpha val="85000"/>
                    </a:srgbClr>
                  </a:glow>
                </a:effectLst>
                <a:cs typeface="Arial"/>
              </a:rPr>
              <a:t>Jesus brings us into a new covenant where he indwells us with his Spirit </a:t>
            </a:r>
          </a:p>
        </p:txBody>
      </p:sp>
    </p:spTree>
    <p:extLst>
      <p:ext uri="{BB962C8B-B14F-4D97-AF65-F5344CB8AC3E}">
        <p14:creationId xmlns:p14="http://schemas.microsoft.com/office/powerpoint/2010/main" val="217833262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Temple B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8" name="Rectangle 3"/>
          <p:cNvSpPr>
            <a:spLocks noGrp="1" noChangeArrowheads="1"/>
          </p:cNvSpPr>
          <p:nvPr>
            <p:ph type="title"/>
          </p:nvPr>
        </p:nvSpPr>
        <p:spPr>
          <a:xfrm>
            <a:off x="3657600" y="0"/>
            <a:ext cx="5486400" cy="1676400"/>
          </a:xfrm>
          <a:solidFill>
            <a:schemeClr val="bg1"/>
          </a:solidFill>
        </p:spPr>
        <p:txBody>
          <a:bodyPr/>
          <a:lstStyle/>
          <a:p>
            <a:r>
              <a:rPr lang="en-US" sz="3600" b="1">
                <a:latin typeface="Arial" charset="0"/>
                <a:ea typeface="ＭＳ Ｐゴシック" charset="0"/>
              </a:rPr>
              <a:t>God</a:t>
            </a:r>
            <a:r>
              <a:rPr lang="fr-FR" altLang="ja-JP" sz="3600" b="1">
                <a:latin typeface="Arial" charset="0"/>
                <a:ea typeface="ＭＳ Ｐゴシック" charset="0"/>
              </a:rPr>
              <a:t>'</a:t>
            </a:r>
            <a:r>
              <a:rPr lang="en-US" sz="3600" b="1">
                <a:latin typeface="Arial" charset="0"/>
                <a:ea typeface="ＭＳ Ｐゴシック" charset="0"/>
              </a:rPr>
              <a:t>s Presence Indwelt Solomon</a:t>
            </a:r>
            <a:r>
              <a:rPr lang="fr-FR" altLang="ja-JP" sz="3600" b="1">
                <a:latin typeface="Arial" charset="0"/>
                <a:ea typeface="ＭＳ Ｐゴシック" charset="0"/>
              </a:rPr>
              <a:t>'</a:t>
            </a:r>
            <a:r>
              <a:rPr lang="en-US" sz="3600" b="1">
                <a:latin typeface="Arial" charset="0"/>
                <a:ea typeface="ＭＳ Ｐゴシック" charset="0"/>
              </a:rPr>
              <a:t>s Temple</a:t>
            </a:r>
          </a:p>
        </p:txBody>
      </p:sp>
    </p:spTree>
    <p:extLst>
      <p:ext uri="{BB962C8B-B14F-4D97-AF65-F5344CB8AC3E}">
        <p14:creationId xmlns:p14="http://schemas.microsoft.com/office/powerpoint/2010/main" val="31926895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Holy Spirit 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4" name="Rectangle 3"/>
          <p:cNvSpPr>
            <a:spLocks noGrp="1" noChangeArrowheads="1"/>
          </p:cNvSpPr>
          <p:nvPr>
            <p:ph type="title" idx="4294967295"/>
          </p:nvPr>
        </p:nvSpPr>
        <p:spPr>
          <a:xfrm>
            <a:off x="0" y="5715000"/>
            <a:ext cx="9144000" cy="1143000"/>
          </a:xfrm>
        </p:spPr>
        <p:txBody>
          <a:bodyPr/>
          <a:lstStyle/>
          <a:p>
            <a:pPr eaLnBrk="1" hangingPunct="1"/>
            <a:r>
              <a:rPr lang="en-US" b="1">
                <a:latin typeface="Arial" charset="0"/>
                <a:ea typeface="ＭＳ Ｐゴシック" charset="0"/>
                <a:cs typeface="ＭＳ Ｐゴシック" charset="0"/>
              </a:rPr>
              <a:t>What happened at Pentecost?</a:t>
            </a:r>
          </a:p>
        </p:txBody>
      </p:sp>
    </p:spTree>
    <p:extLst>
      <p:ext uri="{BB962C8B-B14F-4D97-AF65-F5344CB8AC3E}">
        <p14:creationId xmlns:p14="http://schemas.microsoft.com/office/powerpoint/2010/main" val="2161230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Visiting Corinth</a:t>
            </a:r>
          </a:p>
        </p:txBody>
      </p:sp>
    </p:spTree>
    <p:extLst>
      <p:ext uri="{BB962C8B-B14F-4D97-AF65-F5344CB8AC3E}">
        <p14:creationId xmlns:p14="http://schemas.microsoft.com/office/powerpoint/2010/main" val="1973325907"/>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 descr="Indwel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0"/>
            <a:ext cx="8593137"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0" y="0"/>
            <a:ext cx="6300788" cy="647700"/>
          </a:xfrm>
          <a:solidFill>
            <a:srgbClr val="000090"/>
          </a:solidFill>
        </p:spPr>
        <p:txBody>
          <a:bodyPr/>
          <a:lstStyle/>
          <a:p>
            <a:pPr eaLnBrk="1" hangingPunct="1"/>
            <a:r>
              <a:rPr lang="en-US">
                <a:solidFill>
                  <a:schemeClr val="bg1"/>
                </a:solidFill>
                <a:latin typeface="Arial" charset="0"/>
                <a:ea typeface="ＭＳ Ｐゴシック" charset="0"/>
                <a:cs typeface="ＭＳ Ｐゴシック" charset="0"/>
              </a:rPr>
              <a:t>The Indwelling Spirit</a:t>
            </a:r>
          </a:p>
        </p:txBody>
      </p:sp>
      <p:pic>
        <p:nvPicPr>
          <p:cNvPr id="1935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438599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is God </a:t>
            </a:r>
            <a:r>
              <a:rPr lang="en-US" sz="5400" b="1" dirty="0">
                <a:solidFill>
                  <a:srgbClr val="FFFF00"/>
                </a:solidFill>
                <a:effectLst>
                  <a:glow rad="127000">
                    <a:schemeClr val="tx1"/>
                  </a:glow>
                </a:effectLst>
                <a:latin typeface="Arial" charset="0"/>
                <a:ea typeface="ＭＳ Ｐゴシック" charset="0"/>
                <a:cs typeface="ＭＳ Ｐゴシック" charset="0"/>
              </a:rPr>
              <a:t>forming</a:t>
            </a:r>
            <a:r>
              <a:rPr lang="en-US" sz="5400" b="1" dirty="0">
                <a:effectLst>
                  <a:glow rad="127000">
                    <a:schemeClr val="tx1"/>
                  </a:glow>
                </a:effectLst>
                <a:latin typeface="Arial" charset="0"/>
                <a:ea typeface="ＭＳ Ｐゴシック" charset="0"/>
                <a:cs typeface="ＭＳ Ｐゴシック" charset="0"/>
              </a:rPr>
              <a:t> us?</a:t>
            </a:r>
          </a:p>
        </p:txBody>
      </p:sp>
      <p:sp>
        <p:nvSpPr>
          <p:cNvPr id="4" name="Rectangle 2"/>
          <p:cNvSpPr txBox="1">
            <a:spLocks noChangeArrowheads="1"/>
          </p:cNvSpPr>
          <p:nvPr/>
        </p:nvSpPr>
        <p:spPr bwMode="auto">
          <a:xfrm rot="20015944">
            <a:off x="3869371" y="4941630"/>
            <a:ext cx="6259573"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i="1" dirty="0">
                <a:solidFill>
                  <a:srgbClr val="FFFFFF"/>
                </a:solidFill>
                <a:effectLst>
                  <a:glow rad="876300">
                    <a:srgbClr val="000000"/>
                  </a:glow>
                </a:effectLst>
                <a:latin typeface="Arial" charset="0"/>
                <a:ea typeface="ＭＳ Ｐゴシック" charset="0"/>
                <a:cs typeface="ＭＳ Ｐゴシック" charset="0"/>
              </a:rPr>
              <a:t>2 reasons</a:t>
            </a:r>
          </a:p>
        </p:txBody>
      </p:sp>
    </p:spTree>
    <p:extLst>
      <p:ext uri="{BB962C8B-B14F-4D97-AF65-F5344CB8AC3E}">
        <p14:creationId xmlns:p14="http://schemas.microsoft.com/office/powerpoint/2010/main" val="222601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297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7045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saves</a:t>
            </a:r>
            <a:r>
              <a:rPr lang="en-US" sz="4800" b="1" dirty="0">
                <a:effectLst>
                  <a:glow rad="127000">
                    <a:schemeClr val="tx1"/>
                  </a:glow>
                </a:effectLst>
                <a:latin typeface="Arial" charset="0"/>
                <a:ea typeface="ＭＳ Ｐゴシック" charset="0"/>
                <a:cs typeface="ＭＳ Ｐゴシック" charset="0"/>
              </a:rPr>
              <a:t> us to show his power and care.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Exodus 1–18</a:t>
            </a:r>
          </a:p>
        </p:txBody>
      </p:sp>
    </p:spTree>
    <p:extLst>
      <p:ext uri="{BB962C8B-B14F-4D97-AF65-F5344CB8AC3E}">
        <p14:creationId xmlns:p14="http://schemas.microsoft.com/office/powerpoint/2010/main" val="24226731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0"/>
            <a:ext cx="9106371" cy="68297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6342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teaches</a:t>
            </a:r>
            <a:r>
              <a:rPr lang="en-US" sz="4800" b="1" dirty="0">
                <a:effectLst>
                  <a:glow rad="127000">
                    <a:schemeClr val="tx1"/>
                  </a:glow>
                </a:effectLst>
                <a:latin typeface="Arial" charset="0"/>
                <a:ea typeface="ＭＳ Ｐゴシック" charset="0"/>
                <a:cs typeface="ＭＳ Ｐゴシック" charset="0"/>
              </a:rPr>
              <a:t> us as his new people to enjoy his presence.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Exodus 19–40</a:t>
            </a:r>
          </a:p>
        </p:txBody>
      </p:sp>
    </p:spTree>
    <p:extLst>
      <p:ext uri="{BB962C8B-B14F-4D97-AF65-F5344CB8AC3E}">
        <p14:creationId xmlns:p14="http://schemas.microsoft.com/office/powerpoint/2010/main" val="23494129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7500" cy="609833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61841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God saved you to enjoy his </a:t>
            </a:r>
            <a:r>
              <a:rPr lang="en-US" sz="6000" b="1" dirty="0">
                <a:solidFill>
                  <a:srgbClr val="FFFF00"/>
                </a:solidFill>
                <a:effectLst>
                  <a:glow rad="127000">
                    <a:srgbClr val="000000"/>
                  </a:glow>
                </a:effectLst>
                <a:latin typeface="Arial" charset="0"/>
                <a:ea typeface="ＭＳ Ｐゴシック" charset="0"/>
                <a:cs typeface="ＭＳ Ｐゴシック" charset="0"/>
              </a:rPr>
              <a:t>presence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Exodus</a:t>
            </a:r>
          </a:p>
        </p:txBody>
      </p:sp>
    </p:spTree>
    <p:extLst>
      <p:ext uri="{BB962C8B-B14F-4D97-AF65-F5344CB8AC3E}">
        <p14:creationId xmlns:p14="http://schemas.microsoft.com/office/powerpoint/2010/main" val="5928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0" y="33758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are we supposed to </a:t>
            </a:r>
            <a:r>
              <a:rPr lang="en-US" sz="5400" b="1" i="1" dirty="0">
                <a:solidFill>
                  <a:srgbClr val="FFFF00"/>
                </a:solidFill>
                <a:effectLst>
                  <a:glow rad="127000">
                    <a:schemeClr val="tx1"/>
                  </a:glow>
                </a:effectLst>
                <a:latin typeface="Arial" charset="0"/>
                <a:ea typeface="ＭＳ Ｐゴシック" charset="0"/>
                <a:cs typeface="ＭＳ Ｐゴシック" charset="0"/>
              </a:rPr>
              <a:t>do</a:t>
            </a:r>
            <a:r>
              <a:rPr lang="en-US" sz="5400" b="1" dirty="0">
                <a:solidFill>
                  <a:srgbClr val="FFFF00"/>
                </a:solidFill>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about God forming us?</a:t>
            </a:r>
          </a:p>
        </p:txBody>
      </p:sp>
    </p:spTree>
    <p:extLst>
      <p:ext uri="{BB962C8B-B14F-4D97-AF65-F5344CB8AC3E}">
        <p14:creationId xmlns:p14="http://schemas.microsoft.com/office/powerpoint/2010/main" val="22497932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39095"/>
            <a:ext cx="9144000" cy="201612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Do you relate to Jesus as your compassionate, High Priest?</a:t>
            </a:r>
          </a:p>
        </p:txBody>
      </p:sp>
      <p:sp>
        <p:nvSpPr>
          <p:cNvPr id="4" name="Rectangle 2"/>
          <p:cNvSpPr txBox="1">
            <a:spLocks noChangeArrowheads="1"/>
          </p:cNvSpPr>
          <p:nvPr/>
        </p:nvSpPr>
        <p:spPr bwMode="auto">
          <a:xfrm>
            <a:off x="0" y="1374280"/>
            <a:ext cx="9144000" cy="2016125"/>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solidFill>
                  <a:srgbClr val="FFFFFF"/>
                </a:solidFill>
                <a:effectLst>
                  <a:glow rad="127000">
                    <a:srgbClr val="000000"/>
                  </a:glow>
                </a:effectLst>
                <a:latin typeface="Arial" charset="0"/>
                <a:ea typeface="ＭＳ Ｐゴシック" charset="0"/>
                <a:cs typeface="ＭＳ Ｐゴシック" charset="0"/>
              </a:rPr>
              <a:t>JESUS &gt; RELIGION</a:t>
            </a:r>
          </a:p>
        </p:txBody>
      </p:sp>
    </p:spTree>
    <p:extLst>
      <p:ext uri="{BB962C8B-B14F-4D97-AF65-F5344CB8AC3E}">
        <p14:creationId xmlns:p14="http://schemas.microsoft.com/office/powerpoint/2010/main" val="36655337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900098" name="Rectangle 2"/>
          <p:cNvSpPr>
            <a:spLocks noGrp="1" noChangeArrowheads="1"/>
          </p:cNvSpPr>
          <p:nvPr>
            <p:ph type="ctrTitle"/>
          </p:nvPr>
        </p:nvSpPr>
        <p:spPr>
          <a:xfrm>
            <a:off x="4090848" y="4281425"/>
            <a:ext cx="5053152" cy="16394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Relationship,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not rituals</a:t>
            </a:r>
          </a:p>
        </p:txBody>
      </p:sp>
    </p:spTree>
    <p:extLst>
      <p:ext uri="{BB962C8B-B14F-4D97-AF65-F5344CB8AC3E}">
        <p14:creationId xmlns:p14="http://schemas.microsoft.com/office/powerpoint/2010/main" val="23294911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Bible Exposition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Directions?</a:t>
            </a:r>
          </a:p>
        </p:txBody>
      </p:sp>
    </p:spTree>
    <p:extLst>
      <p:ext uri="{BB962C8B-B14F-4D97-AF65-F5344CB8AC3E}">
        <p14:creationId xmlns:p14="http://schemas.microsoft.com/office/powerpoint/2010/main" val="3991103494"/>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en-US" sz="3600" b="1">
                <a:solidFill>
                  <a:schemeClr val="bg1"/>
                </a:solidFill>
              </a:rPr>
              <a:t>Way Out</a:t>
            </a:r>
          </a:p>
        </p:txBody>
      </p:sp>
    </p:spTree>
    <p:extLst>
      <p:ext uri="{BB962C8B-B14F-4D97-AF65-F5344CB8AC3E}">
        <p14:creationId xmlns:p14="http://schemas.microsoft.com/office/powerpoint/2010/main" val="8738643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7505" name="Picture 5" descr="Exod plagues_egypt_hi.jpg"/>
          <p:cNvPicPr>
            <a:picLocks noChangeAspect="1"/>
          </p:cNvPicPr>
          <p:nvPr/>
        </p:nvPicPr>
        <p:blipFill>
          <a:blip r:embed="rId3" cstate="screen">
            <a:lum bright="-34000"/>
            <a:extLst>
              <a:ext uri="{28A0092B-C50C-407E-A947-70E740481C1C}">
                <a14:useLocalDpi xmlns:a14="http://schemas.microsoft.com/office/drawing/2010/main"/>
              </a:ext>
            </a:extLst>
          </a:blip>
          <a:srcRect/>
          <a:stretch>
            <a:fillRect/>
          </a:stretch>
        </p:blipFill>
        <p:spPr bwMode="auto">
          <a:xfrm>
            <a:off x="0" y="0"/>
            <a:ext cx="9144000" cy="692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4" name="Rectangle 2"/>
          <p:cNvSpPr>
            <a:spLocks noGrp="1" noChangeArrowheads="1"/>
          </p:cNvSpPr>
          <p:nvPr>
            <p:ph type="title"/>
          </p:nvPr>
        </p:nvSpPr>
        <p:spPr/>
        <p:txBody>
          <a:bodyPr/>
          <a:lstStyle/>
          <a:p>
            <a:pPr>
              <a:defRPr/>
            </a:pPr>
            <a:r>
              <a:rPr lang="en-US">
                <a:latin typeface="Arial" charset="0"/>
                <a:cs typeface="Arial"/>
              </a:rPr>
              <a:t>Title</a:t>
            </a:r>
          </a:p>
        </p:txBody>
      </p:sp>
      <p:sp>
        <p:nvSpPr>
          <p:cNvPr id="277507" name="Text Box 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altLang="zh-CN">
                <a:solidFill>
                  <a:srgbClr val="FFFFFF"/>
                </a:solidFill>
                <a:latin typeface="Arial" charset="0"/>
                <a:cs typeface="Arial" charset="0"/>
              </a:rPr>
              <a:t>99</a:t>
            </a:r>
          </a:p>
        </p:txBody>
      </p:sp>
      <p:sp>
        <p:nvSpPr>
          <p:cNvPr id="310278" name="Rectangle 6"/>
          <p:cNvSpPr>
            <a:spLocks noChangeArrowheads="1"/>
          </p:cNvSpPr>
          <p:nvPr/>
        </p:nvSpPr>
        <p:spPr bwMode="auto">
          <a:xfrm>
            <a:off x="0" y="1752600"/>
            <a:ext cx="9144000" cy="4648200"/>
          </a:xfrm>
          <a:prstGeom prst="rect">
            <a:avLst/>
          </a:prstGeom>
          <a:noFill/>
          <a:ln w="9525">
            <a:noFill/>
            <a:miter lim="800000"/>
            <a:headEnd/>
            <a:tailEnd/>
          </a:ln>
        </p:spPr>
        <p:txBody>
          <a:bodyPr/>
          <a:lstStyle/>
          <a:p>
            <a:pPr marL="342900" indent="-342900" algn="ctr" defTabSz="914400" eaLnBrk="0" fontAlgn="base" hangingPunct="0">
              <a:lnSpc>
                <a:spcPct val="90000"/>
              </a:lnSpc>
              <a:spcBef>
                <a:spcPct val="20000"/>
              </a:spcBef>
              <a:spcAft>
                <a:spcPct val="0"/>
              </a:spcAft>
              <a:buClr>
                <a:srgbClr val="808000"/>
              </a:buClr>
              <a:buFontTx/>
              <a:buChar char="•"/>
              <a:defRPr/>
            </a:pP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The English title </a:t>
            </a:r>
            <a:r>
              <a:rPr kumimoji="1" lang="en-US" altLang="zh-CN" sz="3600" b="1" i="1" dirty="0">
                <a:solidFill>
                  <a:srgbClr val="FFFFFF"/>
                </a:solidFill>
                <a:effectLst>
                  <a:outerShdw blurRad="38100" dist="38100" dir="2700000" algn="tl">
                    <a:srgbClr val="000000"/>
                  </a:outerShdw>
                </a:effectLst>
                <a:latin typeface="Arial" charset="0"/>
                <a:ea typeface="ＭＳ Ｐゴシック" charset="0"/>
                <a:cs typeface="Arial" charset="0"/>
              </a:rPr>
              <a:t>Exodus</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kumimoji="1" lang="mr-IN"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 going out</a:t>
            </a:r>
            <a:r>
              <a:rPr kumimoji="1" lang="mr-IN"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transliterates the Greek title </a:t>
            </a:r>
            <a:r>
              <a:rPr kumimoji="1" lang="en-US" altLang="zh-CN" sz="3600" b="1" i="1" dirty="0">
                <a:solidFill>
                  <a:srgbClr val="FFFFFF"/>
                </a:solidFill>
                <a:effectLst>
                  <a:outerShdw blurRad="38100" dist="38100" dir="2700000" algn="tl">
                    <a:srgbClr val="000000"/>
                  </a:outerShdw>
                </a:effectLst>
                <a:latin typeface="Arial" charset="0"/>
                <a:ea typeface="ＭＳ Ｐゴシック" charset="0"/>
                <a:cs typeface="Arial" charset="0"/>
              </a:rPr>
              <a:t>Exodus</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from </a:t>
            </a:r>
            <a:r>
              <a:rPr kumimoji="1" lang="en-US" altLang="zh-CN" sz="3600" b="1" i="1" dirty="0">
                <a:solidFill>
                  <a:srgbClr val="FFFFFF"/>
                </a:solidFill>
                <a:effectLst>
                  <a:outerShdw blurRad="38100" dist="38100" dir="2700000" algn="tl">
                    <a:srgbClr val="000000"/>
                  </a:outerShdw>
                </a:effectLst>
                <a:latin typeface="Arial" charset="0"/>
                <a:ea typeface="ＭＳ Ｐゴシック" charset="0"/>
                <a:cs typeface="Arial" charset="0"/>
              </a:rPr>
              <a:t>ek</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kumimoji="1" lang="mr-IN"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out,</a:t>
            </a:r>
            <a:r>
              <a:rPr kumimoji="1" lang="mr-IN"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and </a:t>
            </a:r>
            <a:r>
              <a:rPr kumimoji="1" lang="en-US" altLang="zh-CN" sz="3600" b="1" i="1" dirty="0">
                <a:solidFill>
                  <a:srgbClr val="FFFFFF"/>
                </a:solidFill>
                <a:effectLst>
                  <a:outerShdw blurRad="38100" dist="38100" dir="2700000" algn="tl">
                    <a:srgbClr val="000000"/>
                  </a:outerShdw>
                </a:effectLst>
                <a:latin typeface="Arial" charset="0"/>
                <a:ea typeface="ＭＳ Ｐゴシック" charset="0"/>
                <a:cs typeface="Arial" charset="0"/>
              </a:rPr>
              <a:t>hodos</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kumimoji="1" lang="mr-IN"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way</a:t>
            </a:r>
            <a:r>
              <a:rPr kumimoji="1" lang="mr-IN"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 exit, departure, or going out.  </a:t>
            </a:r>
          </a:p>
          <a:p>
            <a:pPr marL="342900" indent="-342900" algn="ctr" defTabSz="914400" eaLnBrk="0" fontAlgn="base" hangingPunct="0">
              <a:lnSpc>
                <a:spcPct val="90000"/>
              </a:lnSpc>
              <a:spcBef>
                <a:spcPct val="20000"/>
              </a:spcBef>
              <a:spcAft>
                <a:spcPct val="0"/>
              </a:spcAft>
              <a:buClr>
                <a:srgbClr val="808000"/>
              </a:buClr>
              <a:defRPr/>
            </a:pPr>
            <a:endPar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342900" indent="-342900" algn="ctr" defTabSz="914400" eaLnBrk="0" fontAlgn="base" hangingPunct="0">
              <a:lnSpc>
                <a:spcPct val="90000"/>
              </a:lnSpc>
              <a:spcBef>
                <a:spcPct val="20000"/>
              </a:spcBef>
              <a:spcAft>
                <a:spcPct val="0"/>
              </a:spcAft>
              <a:buClr>
                <a:srgbClr val="808000"/>
              </a:buClr>
              <a:buFontTx/>
              <a:buChar char="•"/>
              <a:defRPr/>
            </a:pP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Israel</a:t>
            </a:r>
            <a:r>
              <a:rPr kumimoji="1" lang="fr-FR"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s leaving Egypt takes only a few chapters, but this key emphasis in the book makes </a:t>
            </a:r>
            <a:r>
              <a:rPr kumimoji="1" lang="mr-IN"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Exodus</a:t>
            </a:r>
            <a:r>
              <a:rPr kumimoji="1" lang="mr-IN"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a fitting title. </a:t>
            </a:r>
          </a:p>
        </p:txBody>
      </p:sp>
      <p:sp>
        <p:nvSpPr>
          <p:cNvPr id="6" name="Rectangle 6">
            <a:extLst>
              <a:ext uri="{FF2B5EF4-FFF2-40B4-BE49-F238E27FC236}">
                <a16:creationId xmlns:a16="http://schemas.microsoft.com/office/drawing/2014/main" id="{73F223C8-4E4D-3948-A9EF-D2CB767D6FAD}"/>
              </a:ext>
            </a:extLst>
          </p:cNvPr>
          <p:cNvSpPr>
            <a:spLocks noChangeArrowheads="1"/>
          </p:cNvSpPr>
          <p:nvPr/>
        </p:nvSpPr>
        <p:spPr bwMode="auto">
          <a:xfrm>
            <a:off x="-9547123" y="3687096"/>
            <a:ext cx="9144000" cy="2713703"/>
          </a:xfrm>
          <a:prstGeom prst="rect">
            <a:avLst/>
          </a:prstGeom>
          <a:noFill/>
          <a:ln w="9525">
            <a:noFill/>
            <a:miter lim="800000"/>
            <a:headEnd/>
            <a:tailEnd/>
          </a:ln>
        </p:spPr>
        <p:txBody>
          <a:bodyPr/>
          <a:lstStyle/>
          <a:p>
            <a:pPr marL="342900" indent="-342900" algn="ctr" defTabSz="914400" eaLnBrk="0" fontAlgn="base" hangingPunct="0">
              <a:lnSpc>
                <a:spcPct val="90000"/>
              </a:lnSpc>
              <a:spcBef>
                <a:spcPct val="20000"/>
              </a:spcBef>
              <a:spcAft>
                <a:spcPct val="0"/>
              </a:spcAft>
              <a:buClr>
                <a:srgbClr val="808000"/>
              </a:buClr>
              <a:buFontTx/>
              <a:buChar char="•"/>
              <a:defRPr/>
            </a:pPr>
            <a:r>
              <a:rPr kumimoji="1" lang="en-US" altLang="zh-CN" sz="2400" b="1" dirty="0">
                <a:latin typeface="Arial" charset="0"/>
                <a:ea typeface="ＭＳ Ｐゴシック" charset="0"/>
                <a:cs typeface="Arial" charset="0"/>
              </a:rPr>
              <a:t>The English title </a:t>
            </a:r>
            <a:r>
              <a:rPr kumimoji="1" lang="en-US" altLang="zh-CN" sz="2400" b="1" i="1" dirty="0">
                <a:latin typeface="Arial" charset="0"/>
                <a:ea typeface="ＭＳ Ｐゴシック" charset="0"/>
                <a:cs typeface="Arial" charset="0"/>
              </a:rPr>
              <a:t>Exodus</a:t>
            </a:r>
            <a:r>
              <a:rPr kumimoji="1" lang="en-US" altLang="zh-CN" sz="2400" b="1" dirty="0">
                <a:latin typeface="Arial" charset="0"/>
                <a:ea typeface="ＭＳ Ｐゴシック" charset="0"/>
                <a:cs typeface="Arial" charset="0"/>
              </a:rPr>
              <a:t> (</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a going out</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 transliterates the Greek title </a:t>
            </a:r>
            <a:r>
              <a:rPr kumimoji="1" lang="en-US" altLang="zh-CN" sz="2400" b="1" i="1" dirty="0">
                <a:latin typeface="Arial" charset="0"/>
                <a:ea typeface="ＭＳ Ｐゴシック" charset="0"/>
                <a:cs typeface="Arial" charset="0"/>
              </a:rPr>
              <a:t>Exodus</a:t>
            </a:r>
            <a:r>
              <a:rPr kumimoji="1" lang="en-US" altLang="zh-CN" sz="2400" b="1" dirty="0">
                <a:latin typeface="Arial" charset="0"/>
                <a:ea typeface="ＭＳ Ｐゴシック" charset="0"/>
                <a:cs typeface="Arial" charset="0"/>
              </a:rPr>
              <a:t>, from </a:t>
            </a:r>
            <a:r>
              <a:rPr kumimoji="1" lang="en-US" altLang="zh-CN" sz="2400" b="1" dirty="0">
                <a:latin typeface="Bwgrki" charset="0"/>
                <a:ea typeface="ＭＳ Ｐゴシック" charset="0"/>
                <a:cs typeface="Bwgrki" charset="0"/>
              </a:rPr>
              <a:t>e;k</a:t>
            </a:r>
            <a:r>
              <a:rPr kumimoji="1" lang="en-US" altLang="zh-CN" sz="2400" b="1" dirty="0">
                <a:latin typeface="Arial" charset="0"/>
                <a:ea typeface="ＭＳ Ｐゴシック" charset="0"/>
                <a:cs typeface="Arial" charset="0"/>
              </a:rPr>
              <a:t>, </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out,</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 and </a:t>
            </a:r>
            <a:r>
              <a:rPr kumimoji="1" lang="en-US" altLang="zh-CN" sz="2400" b="1" dirty="0">
                <a:latin typeface="Bwgrki" charset="0"/>
                <a:ea typeface="ＭＳ Ｐゴシック" charset="0"/>
                <a:cs typeface="Bwgrki" charset="0"/>
              </a:rPr>
              <a:t>o[doj</a:t>
            </a:r>
            <a:r>
              <a:rPr kumimoji="1" lang="en-US" altLang="zh-CN" sz="2400" b="1" dirty="0">
                <a:latin typeface="Arial" charset="0"/>
                <a:ea typeface="ＭＳ Ｐゴシック" charset="0"/>
                <a:cs typeface="Arial" charset="0"/>
              </a:rPr>
              <a:t>, </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way</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 = exit, departure, or going out.  </a:t>
            </a:r>
          </a:p>
          <a:p>
            <a:pPr marL="342900" indent="-342900" algn="ctr" defTabSz="914400" eaLnBrk="0" fontAlgn="base" hangingPunct="0">
              <a:lnSpc>
                <a:spcPct val="90000"/>
              </a:lnSpc>
              <a:spcBef>
                <a:spcPct val="20000"/>
              </a:spcBef>
              <a:spcAft>
                <a:spcPct val="0"/>
              </a:spcAft>
              <a:buClr>
                <a:srgbClr val="808000"/>
              </a:buClr>
              <a:defRPr/>
            </a:pPr>
            <a:endParaRPr kumimoji="1" lang="en-US" altLang="zh-CN" sz="2400" b="1" dirty="0">
              <a:latin typeface="Arial" charset="0"/>
              <a:ea typeface="ＭＳ Ｐゴシック" charset="0"/>
              <a:cs typeface="Arial" charset="0"/>
            </a:endParaRPr>
          </a:p>
          <a:p>
            <a:pPr marL="342900" indent="-342900" algn="ctr" defTabSz="914400" eaLnBrk="0" fontAlgn="base" hangingPunct="0">
              <a:lnSpc>
                <a:spcPct val="90000"/>
              </a:lnSpc>
              <a:spcBef>
                <a:spcPct val="20000"/>
              </a:spcBef>
              <a:spcAft>
                <a:spcPct val="0"/>
              </a:spcAft>
              <a:buClr>
                <a:srgbClr val="808000"/>
              </a:buClr>
              <a:buFontTx/>
              <a:buChar char="•"/>
              <a:defRPr/>
            </a:pPr>
            <a:r>
              <a:rPr kumimoji="1" lang="en-US" altLang="zh-CN" sz="2400" b="1" dirty="0">
                <a:latin typeface="Arial" charset="0"/>
                <a:ea typeface="ＭＳ Ｐゴシック" charset="0"/>
                <a:cs typeface="Arial" charset="0"/>
              </a:rPr>
              <a:t>Israel</a:t>
            </a:r>
            <a:r>
              <a:rPr kumimoji="1" lang="fr-FR"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s leaving Egypt takes only a few chapters, but this key emphasis in the book makes </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Exodus</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 a fitting title. </a:t>
            </a:r>
          </a:p>
        </p:txBody>
      </p:sp>
      <p:sp>
        <p:nvSpPr>
          <p:cNvPr id="7" name="Rectangle 6">
            <a:extLst>
              <a:ext uri="{FF2B5EF4-FFF2-40B4-BE49-F238E27FC236}">
                <a16:creationId xmlns:a16="http://schemas.microsoft.com/office/drawing/2014/main" id="{E5D1FD70-3BE2-D943-B8E6-6EC684006020}"/>
              </a:ext>
            </a:extLst>
          </p:cNvPr>
          <p:cNvSpPr>
            <a:spLocks noChangeArrowheads="1"/>
          </p:cNvSpPr>
          <p:nvPr/>
        </p:nvSpPr>
        <p:spPr bwMode="auto">
          <a:xfrm>
            <a:off x="-9399640" y="737418"/>
            <a:ext cx="9144000" cy="2713703"/>
          </a:xfrm>
          <a:prstGeom prst="rect">
            <a:avLst/>
          </a:prstGeom>
          <a:noFill/>
          <a:ln w="9525">
            <a:noFill/>
            <a:miter lim="800000"/>
            <a:headEnd/>
            <a:tailEnd/>
          </a:ln>
        </p:spPr>
        <p:txBody>
          <a:bodyPr/>
          <a:lstStyle/>
          <a:p>
            <a:pPr marL="342900" indent="-342900" algn="ctr" defTabSz="914400" eaLnBrk="0" fontAlgn="base" hangingPunct="0">
              <a:lnSpc>
                <a:spcPct val="90000"/>
              </a:lnSpc>
              <a:spcBef>
                <a:spcPct val="20000"/>
              </a:spcBef>
              <a:spcAft>
                <a:spcPct val="0"/>
              </a:spcAft>
              <a:buClr>
                <a:srgbClr val="808000"/>
              </a:buClr>
              <a:buFontTx/>
              <a:buChar char="•"/>
              <a:defRPr/>
            </a:pPr>
            <a:r>
              <a:rPr kumimoji="1" lang="en-US" altLang="zh-CN" sz="2400" b="1" dirty="0">
                <a:latin typeface="Arial" charset="0"/>
                <a:ea typeface="ＭＳ Ｐゴシック" charset="0"/>
                <a:cs typeface="Arial" charset="0"/>
              </a:rPr>
              <a:t>The English title </a:t>
            </a:r>
            <a:r>
              <a:rPr kumimoji="1" lang="en-US" altLang="zh-CN" sz="2400" b="1" i="1" dirty="0">
                <a:latin typeface="Arial" charset="0"/>
                <a:ea typeface="ＭＳ Ｐゴシック" charset="0"/>
                <a:cs typeface="Arial" charset="0"/>
              </a:rPr>
              <a:t>Exodus</a:t>
            </a:r>
            <a:r>
              <a:rPr kumimoji="1" lang="en-US" altLang="zh-CN" sz="2400" b="1" dirty="0">
                <a:latin typeface="Arial" charset="0"/>
                <a:ea typeface="ＭＳ Ｐゴシック" charset="0"/>
                <a:cs typeface="Arial" charset="0"/>
              </a:rPr>
              <a:t> (</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a going out</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 transliterates the Greek title </a:t>
            </a:r>
            <a:r>
              <a:rPr kumimoji="1" lang="en-US" altLang="zh-CN" sz="2400" b="1" i="1" dirty="0">
                <a:latin typeface="Arial" charset="0"/>
                <a:ea typeface="ＭＳ Ｐゴシック" charset="0"/>
                <a:cs typeface="Arial" charset="0"/>
              </a:rPr>
              <a:t>Exodus</a:t>
            </a:r>
            <a:r>
              <a:rPr kumimoji="1" lang="en-US" altLang="zh-CN" sz="2400" b="1" dirty="0">
                <a:latin typeface="Arial" charset="0"/>
                <a:ea typeface="ＭＳ Ｐゴシック" charset="0"/>
                <a:cs typeface="Arial" charset="0"/>
              </a:rPr>
              <a:t>, from </a:t>
            </a:r>
            <a:r>
              <a:rPr kumimoji="1" lang="en-US" altLang="zh-CN" sz="2400" b="1" dirty="0">
                <a:latin typeface="Arial" panose="020B0604020202020204" pitchFamily="34" charset="0"/>
                <a:ea typeface="ＭＳ Ｐゴシック" charset="0"/>
                <a:cs typeface="Arial" panose="020B0604020202020204" pitchFamily="34" charset="0"/>
              </a:rPr>
              <a:t>e;k</a:t>
            </a:r>
            <a:r>
              <a:rPr kumimoji="1" lang="en-US" altLang="zh-CN" sz="2400" b="1" dirty="0">
                <a:latin typeface="Arial" charset="0"/>
                <a:ea typeface="ＭＳ Ｐゴシック" charset="0"/>
                <a:cs typeface="Arial" charset="0"/>
              </a:rPr>
              <a:t>, </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out,</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 and </a:t>
            </a:r>
            <a:r>
              <a:rPr kumimoji="1" lang="en-US" altLang="zh-CN" sz="2400" b="1" dirty="0">
                <a:latin typeface="Bwgrki" charset="0"/>
                <a:ea typeface="ＭＳ Ｐゴシック" charset="0"/>
                <a:cs typeface="Bwgrki" charset="0"/>
              </a:rPr>
              <a:t>o[doj</a:t>
            </a:r>
            <a:r>
              <a:rPr kumimoji="1" lang="en-US" altLang="zh-CN" sz="2400" b="1" dirty="0">
                <a:latin typeface="Arial" charset="0"/>
                <a:ea typeface="ＭＳ Ｐゴシック" charset="0"/>
                <a:cs typeface="Arial" charset="0"/>
              </a:rPr>
              <a:t>, </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way</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 = exit, departure, or going out.  </a:t>
            </a:r>
          </a:p>
          <a:p>
            <a:pPr marL="342900" indent="-342900" algn="ctr" defTabSz="914400" eaLnBrk="0" fontAlgn="base" hangingPunct="0">
              <a:lnSpc>
                <a:spcPct val="90000"/>
              </a:lnSpc>
              <a:spcBef>
                <a:spcPct val="20000"/>
              </a:spcBef>
              <a:spcAft>
                <a:spcPct val="0"/>
              </a:spcAft>
              <a:buClr>
                <a:srgbClr val="808000"/>
              </a:buClr>
              <a:defRPr/>
            </a:pPr>
            <a:endParaRPr kumimoji="1" lang="en-US" altLang="zh-CN" sz="2400" b="1" dirty="0">
              <a:latin typeface="Arial" charset="0"/>
              <a:ea typeface="ＭＳ Ｐゴシック" charset="0"/>
              <a:cs typeface="Arial" charset="0"/>
            </a:endParaRPr>
          </a:p>
          <a:p>
            <a:pPr marL="342900" indent="-342900" algn="ctr" defTabSz="914400" eaLnBrk="0" fontAlgn="base" hangingPunct="0">
              <a:lnSpc>
                <a:spcPct val="90000"/>
              </a:lnSpc>
              <a:spcBef>
                <a:spcPct val="20000"/>
              </a:spcBef>
              <a:spcAft>
                <a:spcPct val="0"/>
              </a:spcAft>
              <a:buClr>
                <a:srgbClr val="808000"/>
              </a:buClr>
              <a:buFontTx/>
              <a:buChar char="•"/>
              <a:defRPr/>
            </a:pPr>
            <a:r>
              <a:rPr kumimoji="1" lang="en-US" altLang="zh-CN" sz="2400" b="1" dirty="0">
                <a:latin typeface="Arial" charset="0"/>
                <a:ea typeface="ＭＳ Ｐゴシック" charset="0"/>
                <a:cs typeface="Arial" charset="0"/>
              </a:rPr>
              <a:t>Israel</a:t>
            </a:r>
            <a:r>
              <a:rPr kumimoji="1" lang="fr-FR"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s leaving Egypt takes only a few chapters, but this key emphasis in the book makes </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Exodus</a:t>
            </a:r>
            <a:r>
              <a:rPr kumimoji="1" lang="mr-IN" altLang="zh-CN" sz="2400" b="1" dirty="0">
                <a:latin typeface="Arial" charset="0"/>
                <a:ea typeface="ＭＳ Ｐゴシック" charset="0"/>
                <a:cs typeface="Arial" charset="0"/>
              </a:rPr>
              <a:t>"</a:t>
            </a:r>
            <a:r>
              <a:rPr kumimoji="1" lang="en-US" altLang="zh-CN" sz="2400" b="1" dirty="0">
                <a:latin typeface="Arial" charset="0"/>
                <a:ea typeface="ＭＳ Ｐゴシック" charset="0"/>
                <a:cs typeface="Arial" charset="0"/>
              </a:rPr>
              <a:t> a fitting title. </a:t>
            </a:r>
          </a:p>
        </p:txBody>
      </p:sp>
    </p:spTree>
    <p:extLst>
      <p:ext uri="{BB962C8B-B14F-4D97-AF65-F5344CB8AC3E}">
        <p14:creationId xmlns:p14="http://schemas.microsoft.com/office/powerpoint/2010/main" val="1375438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10278">
                                            <p:txEl>
                                              <p:pRg st="0" end="0"/>
                                            </p:txEl>
                                          </p:spTgt>
                                        </p:tgtEl>
                                        <p:attrNameLst>
                                          <p:attrName>style.visibility</p:attrName>
                                        </p:attrNameLst>
                                      </p:cBhvr>
                                      <p:to>
                                        <p:strVal val="visible"/>
                                      </p:to>
                                    </p:set>
                                    <p:anim calcmode="lin" valueType="num">
                                      <p:cBhvr additive="base">
                                        <p:cTn id="7" dur="500" fill="hold"/>
                                        <p:tgtEl>
                                          <p:spTgt spid="3102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027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0278">
                                            <p:txEl>
                                              <p:pRg st="2" end="2"/>
                                            </p:txEl>
                                          </p:spTgt>
                                        </p:tgtEl>
                                        <p:attrNameLst>
                                          <p:attrName>style.visibility</p:attrName>
                                        </p:attrNameLst>
                                      </p:cBhvr>
                                      <p:to>
                                        <p:strVal val="visible"/>
                                      </p:to>
                                    </p:set>
                                    <p:anim calcmode="lin" valueType="num">
                                      <p:cBhvr additive="base">
                                        <p:cTn id="11" dur="500" fill="hold"/>
                                        <p:tgtEl>
                                          <p:spTgt spid="310278">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10278">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build="p" bldLvl="2" autoUpdateAnimBg="0"/>
      <p:bldP spid="6" grpId="0" build="p" bldLvl="2" autoUpdateAnimBg="0"/>
      <p:bldP spid="7"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6" descr="Tabernacle from above, bb n0323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Rectangle 4"/>
          <p:cNvSpPr>
            <a:spLocks noGrp="1" noChangeArrowheads="1"/>
          </p:cNvSpPr>
          <p:nvPr>
            <p:ph type="title"/>
          </p:nvPr>
        </p:nvSpPr>
        <p:spPr>
          <a:xfrm>
            <a:off x="0" y="-26988"/>
            <a:ext cx="9144000" cy="754063"/>
          </a:xfrm>
          <a:solidFill>
            <a:srgbClr val="003300"/>
          </a:solidFill>
          <a:effectLst>
            <a:outerShdw blurRad="63500" dist="107763" dir="2700000" algn="ctr" rotWithShape="0">
              <a:srgbClr val="000000">
                <a:alpha val="74998"/>
              </a:srgbClr>
            </a:outerShdw>
          </a:effectLst>
        </p:spPr>
        <p:txBody>
          <a:bodyPr/>
          <a:lstStyle/>
          <a:p>
            <a:pPr>
              <a:defRPr/>
            </a:pPr>
            <a:r>
              <a:rPr lang="en-US" dirty="0">
                <a:effectLst/>
                <a:latin typeface="Arial Black" pitchFamily="-112" charset="0"/>
                <a:ea typeface="ＭＳ Ｐゴシック" pitchFamily="-112" charset="-128"/>
                <a:cs typeface="ＭＳ Ｐゴシック" pitchFamily="-112" charset="-128"/>
              </a:rPr>
              <a:t>Key Word</a:t>
            </a:r>
          </a:p>
        </p:txBody>
      </p:sp>
      <p:sp>
        <p:nvSpPr>
          <p:cNvPr id="11269" name="WordArt 5"/>
          <p:cNvSpPr>
            <a:spLocks noChangeArrowheads="1" noChangeShapeType="1" noTextEdit="1"/>
          </p:cNvSpPr>
          <p:nvPr/>
        </p:nvSpPr>
        <p:spPr bwMode="auto">
          <a:xfrm>
            <a:off x="-19050" y="476250"/>
            <a:ext cx="6324600" cy="4038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8000" b="1" kern="10">
                <a:ln w="9525">
                  <a:round/>
                  <a:headEnd/>
                  <a:tailEnd/>
                </a:ln>
                <a:gradFill rotWithShape="1">
                  <a:gsLst>
                    <a:gs pos="0">
                      <a:srgbClr val="FFE701"/>
                    </a:gs>
                    <a:gs pos="100000">
                      <a:srgbClr val="FE3E02"/>
                    </a:gs>
                  </a:gsLst>
                  <a:lin ang="5400000" scaled="1"/>
                </a:gradFill>
                <a:latin typeface="Impact"/>
                <a:ea typeface="Impact"/>
                <a:cs typeface="Impact"/>
              </a:rPr>
              <a:t>Formation</a:t>
            </a:r>
          </a:p>
        </p:txBody>
      </p:sp>
      <p:sp>
        <p:nvSpPr>
          <p:cNvPr id="293892" name="Text Box 6"/>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altLang="zh-CN">
                <a:solidFill>
                  <a:srgbClr val="FFFFFF"/>
                </a:solidFill>
                <a:latin typeface="Arial" charset="0"/>
              </a:rPr>
              <a:t>98</a:t>
            </a:r>
          </a:p>
        </p:txBody>
      </p:sp>
      <p:pic>
        <p:nvPicPr>
          <p:cNvPr id="293893" name="Picture 9" descr="j02526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3938588"/>
            <a:ext cx="3048000" cy="2919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1527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checkerboard(across)">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10 Ways Entrepreneurs Can Help Build a Nation That Wants Better for Everyone">
            <a:extLst>
              <a:ext uri="{FF2B5EF4-FFF2-40B4-BE49-F238E27FC236}">
                <a16:creationId xmlns:a16="http://schemas.microsoft.com/office/drawing/2014/main" id="{54539D30-E3BA-2740-9315-414960D66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295938" name="Text Box 2"/>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rPr>
              <a:t>100</a:t>
            </a:r>
          </a:p>
        </p:txBody>
      </p:sp>
      <p:sp>
        <p:nvSpPr>
          <p:cNvPr id="27653" name="Rectangle 5"/>
          <p:cNvSpPr>
            <a:spLocks noGrp="1" noChangeArrowheads="1"/>
          </p:cNvSpPr>
          <p:nvPr>
            <p:ph type="title"/>
          </p:nvPr>
        </p:nvSpPr>
        <p:spPr>
          <a:xfrm>
            <a:off x="0" y="685800"/>
            <a:ext cx="7467600" cy="1143000"/>
          </a:xfrm>
          <a:effectLst>
            <a:outerShdw blurRad="63500" dist="107763" dir="2700000" algn="ctr" rotWithShape="0">
              <a:srgbClr val="000000">
                <a:alpha val="74998"/>
              </a:srgbClr>
            </a:outerShdw>
          </a:effectLst>
        </p:spPr>
        <p:txBody>
          <a:bodyPr/>
          <a:lstStyle/>
          <a:p>
            <a:pPr>
              <a:defRPr/>
            </a:pPr>
            <a:r>
              <a:rPr lang="en-US" dirty="0">
                <a:effectLst/>
                <a:latin typeface="Arial Black" charset="0"/>
                <a:cs typeface="ＭＳ Ｐゴシック" charset="0"/>
              </a:rPr>
              <a:t>What does it take to form a nation?</a:t>
            </a:r>
          </a:p>
        </p:txBody>
      </p:sp>
    </p:spTree>
    <p:extLst>
      <p:ext uri="{BB962C8B-B14F-4D97-AF65-F5344CB8AC3E}">
        <p14:creationId xmlns:p14="http://schemas.microsoft.com/office/powerpoint/2010/main" val="2453408651"/>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10 Ways Entrepreneurs Can Help Build a Nation That Wants Better for Everyone">
            <a:extLst>
              <a:ext uri="{FF2B5EF4-FFF2-40B4-BE49-F238E27FC236}">
                <a16:creationId xmlns:a16="http://schemas.microsoft.com/office/drawing/2014/main" id="{0759A042-F5B6-7348-AC6F-1FA27D119B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27656" name="Rectangle 8"/>
          <p:cNvSpPr>
            <a:spLocks noChangeArrowheads="1"/>
          </p:cNvSpPr>
          <p:nvPr/>
        </p:nvSpPr>
        <p:spPr bwMode="auto">
          <a:xfrm>
            <a:off x="381000" y="1828800"/>
            <a:ext cx="8763000" cy="4475163"/>
          </a:xfrm>
          <a:prstGeom prst="rect">
            <a:avLst/>
          </a:prstGeom>
          <a:solidFill>
            <a:srgbClr val="0200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To become a nation Israel needed three things: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freedom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government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land</a:t>
            </a: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Exodus records the first two of these three needs.  </a:t>
            </a: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only national characteristic lacking is a land, which is secured in the Book of Joshua.</a:t>
            </a:r>
            <a:endParaRPr kumimoji="1" lang="en-US" altLang="zh-CN" sz="2800" b="0"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p:txBody>
      </p:sp>
      <p:sp>
        <p:nvSpPr>
          <p:cNvPr id="297987" name="Text Box 2"/>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rPr>
              <a:t>100</a:t>
            </a:r>
          </a:p>
        </p:txBody>
      </p:sp>
      <p:sp>
        <p:nvSpPr>
          <p:cNvPr id="27653" name="Rectangle 5"/>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a:defRPr/>
            </a:pPr>
            <a:r>
              <a:rPr lang="en-US">
                <a:effectLst/>
                <a:latin typeface="Arial Black" pitchFamily="-112" charset="0"/>
                <a:ea typeface="ＭＳ Ｐゴシック" pitchFamily="-112" charset="-128"/>
                <a:cs typeface="ＭＳ Ｐゴシック" pitchFamily="-112" charset="-128"/>
              </a:rPr>
              <a:t>Argument</a:t>
            </a:r>
          </a:p>
        </p:txBody>
      </p:sp>
      <p:pic>
        <p:nvPicPr>
          <p:cNvPr id="297989" name="Picture 7" descr="j021605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8600" y="2438400"/>
            <a:ext cx="3657600" cy="245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03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56">
                                            <p:txEl>
                                              <p:pRg st="0" end="0"/>
                                            </p:txEl>
                                          </p:spTgt>
                                        </p:tgtEl>
                                        <p:attrNameLst>
                                          <p:attrName>style.visibility</p:attrName>
                                        </p:attrNameLst>
                                      </p:cBhvr>
                                      <p:to>
                                        <p:strVal val="visible"/>
                                      </p:to>
                                    </p:set>
                                    <p:animEffect transition="in" filter="box(in)">
                                      <p:cBhvr>
                                        <p:cTn id="7" dur="500"/>
                                        <p:tgtEl>
                                          <p:spTgt spid="276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656">
                                            <p:txEl>
                                              <p:pRg st="2" end="2"/>
                                            </p:txEl>
                                          </p:spTgt>
                                        </p:tgtEl>
                                        <p:attrNameLst>
                                          <p:attrName>style.visibility</p:attrName>
                                        </p:attrNameLst>
                                      </p:cBhvr>
                                      <p:to>
                                        <p:strVal val="visible"/>
                                      </p:to>
                                    </p:set>
                                    <p:animEffect transition="in" filter="box(in)">
                                      <p:cBhvr>
                                        <p:cTn id="12" dur="500"/>
                                        <p:tgtEl>
                                          <p:spTgt spid="2765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56">
                                            <p:txEl>
                                              <p:pRg st="3" end="3"/>
                                            </p:txEl>
                                          </p:spTgt>
                                        </p:tgtEl>
                                        <p:attrNameLst>
                                          <p:attrName>style.visibility</p:attrName>
                                        </p:attrNameLst>
                                      </p:cBhvr>
                                      <p:to>
                                        <p:strVal val="visible"/>
                                      </p:to>
                                    </p:set>
                                    <p:animEffect transition="in" filter="box(in)">
                                      <p:cBhvr>
                                        <p:cTn id="17" dur="500"/>
                                        <p:tgtEl>
                                          <p:spTgt spid="2765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6">
                                            <p:txEl>
                                              <p:pRg st="4" end="4"/>
                                            </p:txEl>
                                          </p:spTgt>
                                        </p:tgtEl>
                                        <p:attrNameLst>
                                          <p:attrName>style.visibility</p:attrName>
                                        </p:attrNameLst>
                                      </p:cBhvr>
                                      <p:to>
                                        <p:strVal val="visible"/>
                                      </p:to>
                                    </p:set>
                                    <p:animEffect transition="in" filter="box(in)">
                                      <p:cBhvr>
                                        <p:cTn id="22" dur="500"/>
                                        <p:tgtEl>
                                          <p:spTgt spid="2765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56">
                                            <p:txEl>
                                              <p:pRg st="7" end="7"/>
                                            </p:txEl>
                                          </p:spTgt>
                                        </p:tgtEl>
                                        <p:attrNameLst>
                                          <p:attrName>style.visibility</p:attrName>
                                        </p:attrNameLst>
                                      </p:cBhvr>
                                      <p:to>
                                        <p:strVal val="visible"/>
                                      </p:to>
                                    </p:set>
                                    <p:animEffect transition="in" filter="box(in)">
                                      <p:cBhvr>
                                        <p:cTn id="27" dur="500"/>
                                        <p:tgtEl>
                                          <p:spTgt spid="27656">
                                            <p:txEl>
                                              <p:pRg st="7" end="7"/>
                                            </p:txEl>
                                          </p:spTgt>
                                        </p:tgtEl>
                                      </p:cBhvr>
                                    </p:animEffect>
                                  </p:childTnLst>
                                </p:cTn>
                              </p:par>
                            </p:childTnLst>
                          </p:cTn>
                        </p:par>
                        <p:par>
                          <p:cTn id="28" fill="hold" nodeType="afterGroup">
                            <p:stCondLst>
                              <p:cond delay="500"/>
                            </p:stCondLst>
                            <p:childTnLst>
                              <p:par>
                                <p:cTn id="29" presetID="4" presetClass="entr" presetSubtype="16" fill="hold" grpId="0" nodeType="afterEffect">
                                  <p:stCondLst>
                                    <p:cond delay="0"/>
                                  </p:stCondLst>
                                  <p:childTnLst>
                                    <p:set>
                                      <p:cBhvr>
                                        <p:cTn id="30" dur="1" fill="hold">
                                          <p:stCondLst>
                                            <p:cond delay="0"/>
                                          </p:stCondLst>
                                        </p:cTn>
                                        <p:tgtEl>
                                          <p:spTgt spid="27656">
                                            <p:txEl>
                                              <p:pRg st="8" end="8"/>
                                            </p:txEl>
                                          </p:spTgt>
                                        </p:tgtEl>
                                        <p:attrNameLst>
                                          <p:attrName>style.visibility</p:attrName>
                                        </p:attrNameLst>
                                      </p:cBhvr>
                                      <p:to>
                                        <p:strVal val="visible"/>
                                      </p:to>
                                    </p:set>
                                    <p:animEffect transition="in" filter="box(in)">
                                      <p:cBhvr>
                                        <p:cTn id="31" dur="500"/>
                                        <p:tgtEl>
                                          <p:spTgt spid="2765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5878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Change is all around us.</a:t>
            </a:r>
          </a:p>
        </p:txBody>
      </p:sp>
      <p:pic>
        <p:nvPicPr>
          <p:cNvPr id="2" name="Picture 1"/>
          <p:cNvPicPr>
            <a:picLocks noChangeAspect="1"/>
          </p:cNvPicPr>
          <p:nvPr/>
        </p:nvPicPr>
        <p:blipFill>
          <a:blip r:embed="rId3"/>
          <a:stretch>
            <a:fillRect/>
          </a:stretch>
        </p:blipFill>
        <p:spPr>
          <a:xfrm>
            <a:off x="-14431" y="78653"/>
            <a:ext cx="9306262" cy="4481323"/>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0033"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a:solidFill>
                <a:srgbClr val="000099"/>
              </a:solidFill>
              <a:latin typeface="Times New Roman" charset="0"/>
              <a:ea typeface="ＭＳ Ｐゴシック" charset="0"/>
              <a:cs typeface="ＭＳ Ｐゴシック" charset="0"/>
            </a:endParaRPr>
          </a:p>
        </p:txBody>
      </p:sp>
      <p:sp>
        <p:nvSpPr>
          <p:cNvPr id="6146" name="Rectangle 2"/>
          <p:cNvSpPr>
            <a:spLocks noGrp="1" noChangeArrowheads="1"/>
          </p:cNvSpPr>
          <p:nvPr>
            <p:ph type="title" idx="4294967295"/>
          </p:nvPr>
        </p:nvSpPr>
        <p:spPr>
          <a:xfrm>
            <a:off x="1090761" y="76200"/>
            <a:ext cx="6706803" cy="533400"/>
          </a:xfrm>
          <a:effectLst>
            <a:outerShdw blurRad="63500" dist="107763" dir="2700000" algn="ctr" rotWithShape="0">
              <a:srgbClr val="000000">
                <a:alpha val="74998"/>
              </a:srgbClr>
            </a:outerShdw>
          </a:effectLst>
        </p:spPr>
        <p:txBody>
          <a:bodyPr/>
          <a:lstStyle/>
          <a:p>
            <a:pPr>
              <a:defRPr/>
            </a:pPr>
            <a:r>
              <a:rPr lang="en-US" sz="4000">
                <a:effectLst/>
                <a:latin typeface="Arial Black" pitchFamily="-112" charset="0"/>
                <a:ea typeface="ＭＳ Ｐゴシック" pitchFamily="-112" charset="-128"/>
                <a:cs typeface="ＭＳ Ｐゴシック" pitchFamily="-112" charset="-128"/>
              </a:rPr>
              <a:t>Exodus Chart</a:t>
            </a:r>
          </a:p>
        </p:txBody>
      </p:sp>
      <p:grpSp>
        <p:nvGrpSpPr>
          <p:cNvPr id="300035" name="Group 125"/>
          <p:cNvGrpSpPr>
            <a:grpSpLocks/>
          </p:cNvGrpSpPr>
          <p:nvPr/>
        </p:nvGrpSpPr>
        <p:grpSpPr bwMode="auto">
          <a:xfrm>
            <a:off x="152400" y="685800"/>
            <a:ext cx="8915400" cy="6096000"/>
            <a:chOff x="144" y="480"/>
            <a:chExt cx="5184" cy="3744"/>
          </a:xfrm>
        </p:grpSpPr>
        <p:grpSp>
          <p:nvGrpSpPr>
            <p:cNvPr id="300039" name="Group 52"/>
            <p:cNvGrpSpPr>
              <a:grpSpLocks/>
            </p:cNvGrpSpPr>
            <p:nvPr/>
          </p:nvGrpSpPr>
          <p:grpSpPr bwMode="auto">
            <a:xfrm>
              <a:off x="144" y="480"/>
              <a:ext cx="5184" cy="351"/>
              <a:chOff x="0" y="0"/>
              <a:chExt cx="4768" cy="537"/>
            </a:xfrm>
          </p:grpSpPr>
          <p:sp>
            <p:nvSpPr>
              <p:cNvPr id="300145" name="Rectangle 4"/>
              <p:cNvSpPr>
                <a:spLocks noChangeArrowheads="1"/>
              </p:cNvSpPr>
              <p:nvPr/>
            </p:nvSpPr>
            <p:spPr bwMode="auto">
              <a:xfrm>
                <a:off x="32" y="0"/>
                <a:ext cx="4704" cy="53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Formation into a Nation Begun</a:t>
                </a:r>
                <a:endParaRPr lang="en-US" altLang="zh-CN" sz="2400">
                  <a:solidFill>
                    <a:srgbClr val="F1F7E9"/>
                  </a:solidFill>
                  <a:latin typeface="Arial Narrow" charset="0"/>
                  <a:ea typeface="宋体" charset="0"/>
                  <a:cs typeface="宋体" charset="0"/>
                </a:endParaRPr>
              </a:p>
            </p:txBody>
          </p:sp>
          <p:sp>
            <p:nvSpPr>
              <p:cNvPr id="300146"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0" name="Group 54"/>
            <p:cNvGrpSpPr>
              <a:grpSpLocks/>
            </p:cNvGrpSpPr>
            <p:nvPr/>
          </p:nvGrpSpPr>
          <p:grpSpPr bwMode="auto">
            <a:xfrm>
              <a:off x="144" y="831"/>
              <a:ext cx="2717" cy="275"/>
              <a:chOff x="0" y="537"/>
              <a:chExt cx="2388" cy="422"/>
            </a:xfrm>
          </p:grpSpPr>
          <p:sp>
            <p:nvSpPr>
              <p:cNvPr id="300143"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Chapters 1–18</a:t>
                </a:r>
                <a:endParaRPr lang="en-US" altLang="zh-CN" sz="2400">
                  <a:solidFill>
                    <a:srgbClr val="F1F7E9"/>
                  </a:solidFill>
                  <a:latin typeface="Arial Narrow" charset="0"/>
                  <a:ea typeface="宋体" charset="0"/>
                  <a:cs typeface="宋体" charset="0"/>
                </a:endParaRPr>
              </a:p>
            </p:txBody>
          </p:sp>
          <p:sp>
            <p:nvSpPr>
              <p:cNvPr id="300144"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1" name="Group 56"/>
            <p:cNvGrpSpPr>
              <a:grpSpLocks/>
            </p:cNvGrpSpPr>
            <p:nvPr/>
          </p:nvGrpSpPr>
          <p:grpSpPr bwMode="auto">
            <a:xfrm>
              <a:off x="2861" y="831"/>
              <a:ext cx="2461" cy="275"/>
              <a:chOff x="2388" y="537"/>
              <a:chExt cx="2164" cy="422"/>
            </a:xfrm>
          </p:grpSpPr>
          <p:sp>
            <p:nvSpPr>
              <p:cNvPr id="300141"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Chapters 19–40</a:t>
                </a:r>
                <a:endParaRPr lang="en-US" altLang="zh-CN" sz="2400">
                  <a:solidFill>
                    <a:srgbClr val="F1F7E9"/>
                  </a:solidFill>
                  <a:latin typeface="Arial Narrow" charset="0"/>
                  <a:ea typeface="宋体" charset="0"/>
                  <a:cs typeface="宋体" charset="0"/>
                </a:endParaRPr>
              </a:p>
            </p:txBody>
          </p:sp>
          <p:sp>
            <p:nvSpPr>
              <p:cNvPr id="300142"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2" name="Group 58"/>
            <p:cNvGrpSpPr>
              <a:grpSpLocks/>
            </p:cNvGrpSpPr>
            <p:nvPr/>
          </p:nvGrpSpPr>
          <p:grpSpPr bwMode="auto">
            <a:xfrm>
              <a:off x="144" y="1106"/>
              <a:ext cx="2717" cy="275"/>
              <a:chOff x="0" y="959"/>
              <a:chExt cx="2388" cy="422"/>
            </a:xfrm>
          </p:grpSpPr>
          <p:sp>
            <p:nvSpPr>
              <p:cNvPr id="300139"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Receive Freedom from Slavery</a:t>
                </a:r>
                <a:endParaRPr lang="en-US" altLang="zh-CN" sz="2400">
                  <a:solidFill>
                    <a:srgbClr val="F1F7E9"/>
                  </a:solidFill>
                  <a:latin typeface="Arial Narrow" charset="0"/>
                  <a:ea typeface="宋体" charset="0"/>
                  <a:cs typeface="宋体" charset="0"/>
                </a:endParaRPr>
              </a:p>
            </p:txBody>
          </p:sp>
          <p:sp>
            <p:nvSpPr>
              <p:cNvPr id="300140"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3" name="Group 60"/>
            <p:cNvGrpSpPr>
              <a:grpSpLocks/>
            </p:cNvGrpSpPr>
            <p:nvPr/>
          </p:nvGrpSpPr>
          <p:grpSpPr bwMode="auto">
            <a:xfrm>
              <a:off x="2861" y="1106"/>
              <a:ext cx="2461" cy="275"/>
              <a:chOff x="2388" y="959"/>
              <a:chExt cx="2164" cy="422"/>
            </a:xfrm>
          </p:grpSpPr>
          <p:sp>
            <p:nvSpPr>
              <p:cNvPr id="300137"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Receive Law from God</a:t>
                </a:r>
                <a:endParaRPr lang="en-US" altLang="zh-CN" sz="2400">
                  <a:solidFill>
                    <a:srgbClr val="F1F7E9"/>
                  </a:solidFill>
                  <a:latin typeface="Arial Narrow" charset="0"/>
                  <a:ea typeface="宋体" charset="0"/>
                  <a:cs typeface="宋体" charset="0"/>
                </a:endParaRPr>
              </a:p>
            </p:txBody>
          </p:sp>
          <p:sp>
            <p:nvSpPr>
              <p:cNvPr id="300138"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4" name="Group 62"/>
            <p:cNvGrpSpPr>
              <a:grpSpLocks/>
            </p:cNvGrpSpPr>
            <p:nvPr/>
          </p:nvGrpSpPr>
          <p:grpSpPr bwMode="auto">
            <a:xfrm>
              <a:off x="144" y="1381"/>
              <a:ext cx="2717" cy="276"/>
              <a:chOff x="0" y="1381"/>
              <a:chExt cx="2388" cy="422"/>
            </a:xfrm>
          </p:grpSpPr>
          <p:sp>
            <p:nvSpPr>
              <p:cNvPr id="300135"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Getting Israel Out of Egypt</a:t>
                </a:r>
                <a:endParaRPr lang="en-US" altLang="zh-CN" sz="2400">
                  <a:solidFill>
                    <a:srgbClr val="F1F7E9"/>
                  </a:solidFill>
                  <a:latin typeface="Arial Narrow" charset="0"/>
                  <a:ea typeface="宋体" charset="0"/>
                  <a:cs typeface="宋体" charset="0"/>
                </a:endParaRPr>
              </a:p>
            </p:txBody>
          </p:sp>
          <p:sp>
            <p:nvSpPr>
              <p:cNvPr id="300136"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5" name="Group 64"/>
            <p:cNvGrpSpPr>
              <a:grpSpLocks/>
            </p:cNvGrpSpPr>
            <p:nvPr/>
          </p:nvGrpSpPr>
          <p:grpSpPr bwMode="auto">
            <a:xfrm>
              <a:off x="2861" y="1381"/>
              <a:ext cx="2461" cy="276"/>
              <a:chOff x="2388" y="1381"/>
              <a:chExt cx="2164" cy="422"/>
            </a:xfrm>
          </p:grpSpPr>
          <p:sp>
            <p:nvSpPr>
              <p:cNvPr id="300133"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Getting Egypt Out of Israel</a:t>
                </a:r>
                <a:endParaRPr lang="en-US" altLang="zh-CN" sz="2400">
                  <a:solidFill>
                    <a:srgbClr val="F1F7E9"/>
                  </a:solidFill>
                  <a:latin typeface="Arial Narrow" charset="0"/>
                  <a:ea typeface="宋体" charset="0"/>
                  <a:cs typeface="宋体" charset="0"/>
                </a:endParaRPr>
              </a:p>
            </p:txBody>
          </p:sp>
          <p:sp>
            <p:nvSpPr>
              <p:cNvPr id="300134"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6" name="Group 66"/>
            <p:cNvGrpSpPr>
              <a:grpSpLocks/>
            </p:cNvGrpSpPr>
            <p:nvPr/>
          </p:nvGrpSpPr>
          <p:grpSpPr bwMode="auto">
            <a:xfrm>
              <a:off x="144" y="1657"/>
              <a:ext cx="2717" cy="275"/>
              <a:chOff x="0" y="1803"/>
              <a:chExt cx="2388" cy="422"/>
            </a:xfrm>
          </p:grpSpPr>
          <p:sp>
            <p:nvSpPr>
              <p:cNvPr id="300131"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Narration</a:t>
                </a:r>
                <a:endParaRPr lang="en-US" altLang="zh-CN" sz="2400">
                  <a:solidFill>
                    <a:srgbClr val="F1F7E9"/>
                  </a:solidFill>
                  <a:latin typeface="Arial Narrow" charset="0"/>
                  <a:ea typeface="宋体" charset="0"/>
                  <a:cs typeface="宋体" charset="0"/>
                </a:endParaRPr>
              </a:p>
            </p:txBody>
          </p:sp>
          <p:sp>
            <p:nvSpPr>
              <p:cNvPr id="300132"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7" name="Group 68"/>
            <p:cNvGrpSpPr>
              <a:grpSpLocks/>
            </p:cNvGrpSpPr>
            <p:nvPr/>
          </p:nvGrpSpPr>
          <p:grpSpPr bwMode="auto">
            <a:xfrm>
              <a:off x="2861" y="1657"/>
              <a:ext cx="2461" cy="275"/>
              <a:chOff x="2388" y="1803"/>
              <a:chExt cx="2164" cy="422"/>
            </a:xfrm>
          </p:grpSpPr>
          <p:sp>
            <p:nvSpPr>
              <p:cNvPr id="300129"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Legislation</a:t>
                </a:r>
                <a:endParaRPr lang="en-US" altLang="zh-CN" sz="2400">
                  <a:solidFill>
                    <a:srgbClr val="F1F7E9"/>
                  </a:solidFill>
                  <a:latin typeface="Arial Narrow" charset="0"/>
                  <a:ea typeface="宋体" charset="0"/>
                  <a:cs typeface="宋体" charset="0"/>
                </a:endParaRPr>
              </a:p>
            </p:txBody>
          </p:sp>
          <p:sp>
            <p:nvSpPr>
              <p:cNvPr id="300130"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8" name="Group 70"/>
            <p:cNvGrpSpPr>
              <a:grpSpLocks/>
            </p:cNvGrpSpPr>
            <p:nvPr/>
          </p:nvGrpSpPr>
          <p:grpSpPr bwMode="auto">
            <a:xfrm>
              <a:off x="144" y="1932"/>
              <a:ext cx="2717" cy="276"/>
              <a:chOff x="0" y="2225"/>
              <a:chExt cx="2388" cy="422"/>
            </a:xfrm>
          </p:grpSpPr>
          <p:sp>
            <p:nvSpPr>
              <p:cNvPr id="300127"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Free People</a:t>
                </a:r>
                <a:endParaRPr lang="en-US" altLang="zh-CN" sz="2400">
                  <a:solidFill>
                    <a:srgbClr val="F1F7E9"/>
                  </a:solidFill>
                  <a:latin typeface="Arial Narrow" charset="0"/>
                  <a:ea typeface="宋体" charset="0"/>
                  <a:cs typeface="宋体" charset="0"/>
                </a:endParaRPr>
              </a:p>
            </p:txBody>
          </p:sp>
          <p:sp>
            <p:nvSpPr>
              <p:cNvPr id="300128"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9" name="Group 72"/>
            <p:cNvGrpSpPr>
              <a:grpSpLocks/>
            </p:cNvGrpSpPr>
            <p:nvPr/>
          </p:nvGrpSpPr>
          <p:grpSpPr bwMode="auto">
            <a:xfrm>
              <a:off x="2861" y="1932"/>
              <a:ext cx="2461" cy="276"/>
              <a:chOff x="2388" y="2225"/>
              <a:chExt cx="2164" cy="422"/>
            </a:xfrm>
          </p:grpSpPr>
          <p:sp>
            <p:nvSpPr>
              <p:cNvPr id="300125"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Government</a:t>
                </a:r>
                <a:endParaRPr lang="en-US" altLang="zh-CN" sz="2400">
                  <a:solidFill>
                    <a:srgbClr val="F1F7E9"/>
                  </a:solidFill>
                  <a:latin typeface="Arial Narrow" charset="0"/>
                  <a:ea typeface="宋体" charset="0"/>
                  <a:cs typeface="宋体" charset="0"/>
                </a:endParaRPr>
              </a:p>
            </p:txBody>
          </p:sp>
          <p:sp>
            <p:nvSpPr>
              <p:cNvPr id="300126"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0" name="Group 74"/>
            <p:cNvGrpSpPr>
              <a:grpSpLocks/>
            </p:cNvGrpSpPr>
            <p:nvPr/>
          </p:nvGrpSpPr>
          <p:grpSpPr bwMode="auto">
            <a:xfrm>
              <a:off x="144" y="2208"/>
              <a:ext cx="1206" cy="275"/>
              <a:chOff x="0" y="2647"/>
              <a:chExt cx="1060" cy="422"/>
            </a:xfrm>
          </p:grpSpPr>
          <p:sp>
            <p:nvSpPr>
              <p:cNvPr id="300123"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Subjection</a:t>
                </a:r>
                <a:endParaRPr lang="en-US" altLang="zh-CN" sz="2400">
                  <a:solidFill>
                    <a:srgbClr val="F1F7E9"/>
                  </a:solidFill>
                  <a:latin typeface="Arial Narrow" charset="0"/>
                  <a:ea typeface="宋体" charset="0"/>
                  <a:cs typeface="宋体" charset="0"/>
                </a:endParaRPr>
              </a:p>
            </p:txBody>
          </p:sp>
          <p:sp>
            <p:nvSpPr>
              <p:cNvPr id="300124"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1" name="Group 76"/>
            <p:cNvGrpSpPr>
              <a:grpSpLocks/>
            </p:cNvGrpSpPr>
            <p:nvPr/>
          </p:nvGrpSpPr>
          <p:grpSpPr bwMode="auto">
            <a:xfrm>
              <a:off x="1350" y="2208"/>
              <a:ext cx="1511" cy="275"/>
              <a:chOff x="1060" y="2647"/>
              <a:chExt cx="1328" cy="422"/>
            </a:xfrm>
          </p:grpSpPr>
          <p:sp>
            <p:nvSpPr>
              <p:cNvPr id="300121"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Deliverance</a:t>
                </a:r>
                <a:endParaRPr lang="en-US" altLang="zh-CN" sz="2400">
                  <a:solidFill>
                    <a:srgbClr val="F1F7E9"/>
                  </a:solidFill>
                  <a:latin typeface="Arial Narrow" charset="0"/>
                  <a:ea typeface="宋体" charset="0"/>
                  <a:cs typeface="宋体" charset="0"/>
                </a:endParaRPr>
              </a:p>
            </p:txBody>
          </p:sp>
          <p:sp>
            <p:nvSpPr>
              <p:cNvPr id="300122"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2" name="Group 78"/>
            <p:cNvGrpSpPr>
              <a:grpSpLocks/>
            </p:cNvGrpSpPr>
            <p:nvPr/>
          </p:nvGrpSpPr>
          <p:grpSpPr bwMode="auto">
            <a:xfrm>
              <a:off x="2861" y="2208"/>
              <a:ext cx="2461" cy="275"/>
              <a:chOff x="2388" y="2647"/>
              <a:chExt cx="2164" cy="422"/>
            </a:xfrm>
          </p:grpSpPr>
          <p:sp>
            <p:nvSpPr>
              <p:cNvPr id="300119"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Instruction</a:t>
                </a:r>
                <a:endParaRPr lang="en-US" altLang="zh-CN" sz="2400">
                  <a:solidFill>
                    <a:srgbClr val="F1F7E9"/>
                  </a:solidFill>
                  <a:latin typeface="Arial Narrow" charset="0"/>
                  <a:ea typeface="宋体" charset="0"/>
                  <a:cs typeface="宋体" charset="0"/>
                </a:endParaRPr>
              </a:p>
            </p:txBody>
          </p:sp>
          <p:sp>
            <p:nvSpPr>
              <p:cNvPr id="300120"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3" name="Group 80"/>
            <p:cNvGrpSpPr>
              <a:grpSpLocks/>
            </p:cNvGrpSpPr>
            <p:nvPr/>
          </p:nvGrpSpPr>
          <p:grpSpPr bwMode="auto">
            <a:xfrm>
              <a:off x="144" y="2483"/>
              <a:ext cx="1206" cy="276"/>
              <a:chOff x="0" y="3069"/>
              <a:chExt cx="1060" cy="422"/>
            </a:xfrm>
          </p:grpSpPr>
          <p:sp>
            <p:nvSpPr>
              <p:cNvPr id="300117"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Egypt</a:t>
                </a:r>
                <a:endParaRPr lang="en-US" altLang="zh-CN" sz="2400">
                  <a:solidFill>
                    <a:srgbClr val="F1F7E9"/>
                  </a:solidFill>
                  <a:latin typeface="Arial Narrow" charset="0"/>
                  <a:ea typeface="宋体" charset="0"/>
                  <a:cs typeface="宋体" charset="0"/>
                </a:endParaRPr>
              </a:p>
            </p:txBody>
          </p:sp>
          <p:sp>
            <p:nvSpPr>
              <p:cNvPr id="300118"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4" name="Group 82"/>
            <p:cNvGrpSpPr>
              <a:grpSpLocks/>
            </p:cNvGrpSpPr>
            <p:nvPr/>
          </p:nvGrpSpPr>
          <p:grpSpPr bwMode="auto">
            <a:xfrm>
              <a:off x="1350" y="2483"/>
              <a:ext cx="1511" cy="276"/>
              <a:chOff x="1060" y="3069"/>
              <a:chExt cx="1328" cy="422"/>
            </a:xfrm>
          </p:grpSpPr>
          <p:sp>
            <p:nvSpPr>
              <p:cNvPr id="300115"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Wilderness</a:t>
                </a:r>
                <a:endParaRPr lang="en-US" altLang="zh-CN" sz="2400">
                  <a:solidFill>
                    <a:srgbClr val="F1F7E9"/>
                  </a:solidFill>
                  <a:latin typeface="Arial Narrow" charset="0"/>
                  <a:ea typeface="宋体" charset="0"/>
                  <a:cs typeface="宋体" charset="0"/>
                </a:endParaRPr>
              </a:p>
            </p:txBody>
          </p:sp>
          <p:sp>
            <p:nvSpPr>
              <p:cNvPr id="300116"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5" name="Group 84"/>
            <p:cNvGrpSpPr>
              <a:grpSpLocks/>
            </p:cNvGrpSpPr>
            <p:nvPr/>
          </p:nvGrpSpPr>
          <p:grpSpPr bwMode="auto">
            <a:xfrm>
              <a:off x="2861" y="2483"/>
              <a:ext cx="2461" cy="276"/>
              <a:chOff x="2388" y="3069"/>
              <a:chExt cx="2164" cy="422"/>
            </a:xfrm>
          </p:grpSpPr>
          <p:sp>
            <p:nvSpPr>
              <p:cNvPr id="300113"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Sinai</a:t>
                </a:r>
                <a:endParaRPr lang="en-US" altLang="zh-CN" sz="2400">
                  <a:solidFill>
                    <a:srgbClr val="F1F7E9"/>
                  </a:solidFill>
                  <a:latin typeface="Arial Narrow" charset="0"/>
                  <a:ea typeface="宋体" charset="0"/>
                  <a:cs typeface="宋体" charset="0"/>
                </a:endParaRPr>
              </a:p>
            </p:txBody>
          </p:sp>
          <p:sp>
            <p:nvSpPr>
              <p:cNvPr id="300114"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6" name="Group 86"/>
            <p:cNvGrpSpPr>
              <a:grpSpLocks/>
            </p:cNvGrpSpPr>
            <p:nvPr/>
          </p:nvGrpSpPr>
          <p:grpSpPr bwMode="auto">
            <a:xfrm>
              <a:off x="144" y="2759"/>
              <a:ext cx="1206" cy="275"/>
              <a:chOff x="0" y="3491"/>
              <a:chExt cx="1060" cy="422"/>
            </a:xfrm>
          </p:grpSpPr>
          <p:sp>
            <p:nvSpPr>
              <p:cNvPr id="300111"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400 Years</a:t>
                </a:r>
                <a:endParaRPr lang="en-US" altLang="zh-CN" sz="2400">
                  <a:solidFill>
                    <a:srgbClr val="F1F7E9"/>
                  </a:solidFill>
                  <a:latin typeface="Arial Narrow" charset="0"/>
                  <a:ea typeface="宋体" charset="0"/>
                  <a:cs typeface="宋体" charset="0"/>
                </a:endParaRPr>
              </a:p>
            </p:txBody>
          </p:sp>
          <p:sp>
            <p:nvSpPr>
              <p:cNvPr id="300112"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7" name="Group 88"/>
            <p:cNvGrpSpPr>
              <a:grpSpLocks/>
            </p:cNvGrpSpPr>
            <p:nvPr/>
          </p:nvGrpSpPr>
          <p:grpSpPr bwMode="auto">
            <a:xfrm>
              <a:off x="1350" y="2759"/>
              <a:ext cx="1511" cy="275"/>
              <a:chOff x="1060" y="3491"/>
              <a:chExt cx="1328" cy="422"/>
            </a:xfrm>
          </p:grpSpPr>
          <p:sp>
            <p:nvSpPr>
              <p:cNvPr id="300109"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2 Months</a:t>
                </a:r>
                <a:endParaRPr lang="en-US" altLang="zh-CN" sz="2400">
                  <a:solidFill>
                    <a:srgbClr val="F1F7E9"/>
                  </a:solidFill>
                  <a:latin typeface="Arial Narrow" charset="0"/>
                  <a:ea typeface="宋体" charset="0"/>
                  <a:cs typeface="宋体" charset="0"/>
                </a:endParaRPr>
              </a:p>
            </p:txBody>
          </p:sp>
          <p:sp>
            <p:nvSpPr>
              <p:cNvPr id="300110"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8" name="Group 90"/>
            <p:cNvGrpSpPr>
              <a:grpSpLocks/>
            </p:cNvGrpSpPr>
            <p:nvPr/>
          </p:nvGrpSpPr>
          <p:grpSpPr bwMode="auto">
            <a:xfrm>
              <a:off x="2861" y="2759"/>
              <a:ext cx="2461" cy="275"/>
              <a:chOff x="2388" y="3491"/>
              <a:chExt cx="2164" cy="422"/>
            </a:xfrm>
          </p:grpSpPr>
          <p:sp>
            <p:nvSpPr>
              <p:cNvPr id="300107"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2400" b="1">
                    <a:solidFill>
                      <a:srgbClr val="F1F7E9"/>
                    </a:solidFill>
                    <a:latin typeface="Arial Narrow" charset="0"/>
                    <a:ea typeface="宋体" charset="0"/>
                    <a:cs typeface="宋体" charset="0"/>
                  </a:rPr>
                  <a:t>10 Months</a:t>
                </a:r>
                <a:endParaRPr lang="en-US" altLang="zh-CN" sz="2400">
                  <a:solidFill>
                    <a:srgbClr val="F1F7E9"/>
                  </a:solidFill>
                  <a:latin typeface="Arial Narrow" charset="0"/>
                  <a:ea typeface="宋体" charset="0"/>
                  <a:cs typeface="宋体" charset="0"/>
                </a:endParaRPr>
              </a:p>
            </p:txBody>
          </p:sp>
          <p:sp>
            <p:nvSpPr>
              <p:cNvPr id="300108"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9" name="Group 92"/>
            <p:cNvGrpSpPr>
              <a:grpSpLocks/>
            </p:cNvGrpSpPr>
            <p:nvPr/>
          </p:nvGrpSpPr>
          <p:grpSpPr bwMode="auto">
            <a:xfrm>
              <a:off x="144" y="3034"/>
              <a:ext cx="1206" cy="413"/>
              <a:chOff x="0" y="3913"/>
              <a:chExt cx="1060" cy="633"/>
            </a:xfrm>
          </p:grpSpPr>
          <p:sp>
            <p:nvSpPr>
              <p:cNvPr id="300105"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b="1">
                    <a:solidFill>
                      <a:srgbClr val="F1F7E9"/>
                    </a:solidFill>
                    <a:latin typeface="Arial Narrow" charset="0"/>
                    <a:ea typeface="宋体" charset="0"/>
                    <a:cs typeface="宋体" charset="0"/>
                  </a:rPr>
                  <a:t>Toil &amp; Confrontation</a:t>
                </a:r>
                <a:endParaRPr lang="en-US" altLang="zh-CN">
                  <a:solidFill>
                    <a:srgbClr val="F1F7E9"/>
                  </a:solidFill>
                  <a:latin typeface="Arial Narrow" charset="0"/>
                  <a:ea typeface="宋体" charset="0"/>
                  <a:cs typeface="宋体" charset="0"/>
                </a:endParaRPr>
              </a:p>
              <a:p>
                <a:pPr algn="ctr" defTabSz="914400" eaLnBrk="0" fontAlgn="base" hangingPunct="0">
                  <a:spcBef>
                    <a:spcPct val="0"/>
                  </a:spcBef>
                  <a:spcAft>
                    <a:spcPct val="0"/>
                  </a:spcAft>
                </a:pPr>
                <a:r>
                  <a:rPr lang="en-US" altLang="zh-CN" b="1">
                    <a:solidFill>
                      <a:srgbClr val="F1F7E9"/>
                    </a:solidFill>
                    <a:latin typeface="Arial Narrow" charset="0"/>
                    <a:ea typeface="宋体" charset="0"/>
                    <a:cs typeface="宋体" charset="0"/>
                  </a:rPr>
                  <a:t>(1–11)</a:t>
                </a:r>
                <a:endParaRPr lang="en-US" altLang="zh-CN">
                  <a:solidFill>
                    <a:srgbClr val="F1F7E9"/>
                  </a:solidFill>
                  <a:latin typeface="Arial Narrow" charset="0"/>
                  <a:ea typeface="宋体" charset="0"/>
                  <a:cs typeface="宋体" charset="0"/>
                </a:endParaRPr>
              </a:p>
            </p:txBody>
          </p:sp>
          <p:sp>
            <p:nvSpPr>
              <p:cNvPr id="300106"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0" name="Group 94"/>
            <p:cNvGrpSpPr>
              <a:grpSpLocks/>
            </p:cNvGrpSpPr>
            <p:nvPr/>
          </p:nvGrpSpPr>
          <p:grpSpPr bwMode="auto">
            <a:xfrm>
              <a:off x="1350" y="3034"/>
              <a:ext cx="1511" cy="413"/>
              <a:chOff x="1060" y="3913"/>
              <a:chExt cx="1328" cy="633"/>
            </a:xfrm>
          </p:grpSpPr>
          <p:sp>
            <p:nvSpPr>
              <p:cNvPr id="300103"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b="1">
                    <a:solidFill>
                      <a:srgbClr val="F1F7E9"/>
                    </a:solidFill>
                    <a:latin typeface="Arial Narrow" charset="0"/>
                    <a:ea typeface="宋体" charset="0"/>
                    <a:cs typeface="宋体" charset="0"/>
                  </a:rPr>
                  <a:t>Redemption &amp; Protection</a:t>
                </a:r>
                <a:endParaRPr lang="en-US" altLang="zh-CN">
                  <a:solidFill>
                    <a:srgbClr val="F1F7E9"/>
                  </a:solidFill>
                  <a:latin typeface="Arial Narrow" charset="0"/>
                  <a:ea typeface="宋体" charset="0"/>
                  <a:cs typeface="宋体" charset="0"/>
                </a:endParaRPr>
              </a:p>
              <a:p>
                <a:pPr algn="ctr" defTabSz="914400" eaLnBrk="0" fontAlgn="base" hangingPunct="0">
                  <a:spcBef>
                    <a:spcPct val="0"/>
                  </a:spcBef>
                  <a:spcAft>
                    <a:spcPct val="0"/>
                  </a:spcAft>
                </a:pPr>
                <a:r>
                  <a:rPr lang="en-US" altLang="zh-CN" b="1">
                    <a:solidFill>
                      <a:srgbClr val="F1F7E9"/>
                    </a:solidFill>
                    <a:latin typeface="Arial Narrow" charset="0"/>
                    <a:ea typeface="宋体" charset="0"/>
                    <a:cs typeface="宋体" charset="0"/>
                  </a:rPr>
                  <a:t>(12–18)</a:t>
                </a:r>
                <a:endParaRPr lang="en-US" altLang="zh-CN">
                  <a:solidFill>
                    <a:srgbClr val="F1F7E9"/>
                  </a:solidFill>
                  <a:latin typeface="Arial Narrow" charset="0"/>
                  <a:ea typeface="宋体" charset="0"/>
                  <a:cs typeface="宋体" charset="0"/>
                </a:endParaRPr>
              </a:p>
            </p:txBody>
          </p:sp>
          <p:sp>
            <p:nvSpPr>
              <p:cNvPr id="300104"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1" name="Group 96"/>
            <p:cNvGrpSpPr>
              <a:grpSpLocks/>
            </p:cNvGrpSpPr>
            <p:nvPr/>
          </p:nvGrpSpPr>
          <p:grpSpPr bwMode="auto">
            <a:xfrm>
              <a:off x="2861" y="3034"/>
              <a:ext cx="1128" cy="413"/>
              <a:chOff x="2388" y="3913"/>
              <a:chExt cx="992" cy="633"/>
            </a:xfrm>
          </p:grpSpPr>
          <p:sp>
            <p:nvSpPr>
              <p:cNvPr id="300101"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b="1">
                    <a:solidFill>
                      <a:srgbClr val="F1F7E9"/>
                    </a:solidFill>
                    <a:latin typeface="Arial Narrow" charset="0"/>
                    <a:ea typeface="宋体" charset="0"/>
                    <a:cs typeface="宋体" charset="0"/>
                  </a:rPr>
                  <a:t>Covenant</a:t>
                </a:r>
                <a:r>
                  <a:rPr lang="en-US" altLang="zh-CN">
                    <a:solidFill>
                      <a:srgbClr val="F1F7E9"/>
                    </a:solidFill>
                    <a:latin typeface="Arial Narrow" charset="0"/>
                    <a:ea typeface="宋体" charset="0"/>
                    <a:cs typeface="宋体" charset="0"/>
                  </a:rPr>
                  <a:t> </a:t>
                </a:r>
                <a:r>
                  <a:rPr lang="en-US" altLang="zh-CN" b="1">
                    <a:solidFill>
                      <a:srgbClr val="F1F7E9"/>
                    </a:solidFill>
                    <a:latin typeface="Arial Narrow" charset="0"/>
                    <a:ea typeface="宋体" charset="0"/>
                    <a:cs typeface="宋体" charset="0"/>
                  </a:rPr>
                  <a:t>Revealed</a:t>
                </a:r>
                <a:endParaRPr lang="en-US" altLang="zh-CN">
                  <a:solidFill>
                    <a:srgbClr val="F1F7E9"/>
                  </a:solidFill>
                  <a:latin typeface="Arial Narrow" charset="0"/>
                  <a:ea typeface="宋体" charset="0"/>
                  <a:cs typeface="宋体" charset="0"/>
                </a:endParaRPr>
              </a:p>
              <a:p>
                <a:pPr algn="ctr" defTabSz="914400" eaLnBrk="0" fontAlgn="base" hangingPunct="0">
                  <a:spcBef>
                    <a:spcPct val="0"/>
                  </a:spcBef>
                  <a:spcAft>
                    <a:spcPct val="0"/>
                  </a:spcAft>
                </a:pPr>
                <a:r>
                  <a:rPr lang="en-US" altLang="zh-CN" b="1">
                    <a:solidFill>
                      <a:srgbClr val="F1F7E9"/>
                    </a:solidFill>
                    <a:latin typeface="Arial Narrow" charset="0"/>
                    <a:ea typeface="宋体" charset="0"/>
                    <a:cs typeface="宋体" charset="0"/>
                  </a:rPr>
                  <a:t>(19–31)</a:t>
                </a:r>
                <a:endParaRPr lang="en-US" altLang="zh-CN">
                  <a:solidFill>
                    <a:srgbClr val="F1F7E9"/>
                  </a:solidFill>
                  <a:latin typeface="Arial Narrow" charset="0"/>
                  <a:ea typeface="宋体" charset="0"/>
                  <a:cs typeface="宋体" charset="0"/>
                </a:endParaRPr>
              </a:p>
            </p:txBody>
          </p:sp>
          <p:sp>
            <p:nvSpPr>
              <p:cNvPr id="300102"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2" name="Group 98"/>
            <p:cNvGrpSpPr>
              <a:grpSpLocks/>
            </p:cNvGrpSpPr>
            <p:nvPr/>
          </p:nvGrpSpPr>
          <p:grpSpPr bwMode="auto">
            <a:xfrm>
              <a:off x="3989" y="3034"/>
              <a:ext cx="1333" cy="413"/>
              <a:chOff x="3380" y="3913"/>
              <a:chExt cx="1172" cy="633"/>
            </a:xfrm>
          </p:grpSpPr>
          <p:sp>
            <p:nvSpPr>
              <p:cNvPr id="300099"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b="1">
                    <a:solidFill>
                      <a:srgbClr val="F1F7E9"/>
                    </a:solidFill>
                    <a:latin typeface="Arial Narrow" charset="0"/>
                    <a:ea typeface="宋体" charset="0"/>
                    <a:cs typeface="宋体" charset="0"/>
                  </a:rPr>
                  <a:t>Covenant</a:t>
                </a:r>
                <a:r>
                  <a:rPr lang="en-US" altLang="zh-CN">
                    <a:solidFill>
                      <a:srgbClr val="F1F7E9"/>
                    </a:solidFill>
                    <a:latin typeface="Arial Narrow" charset="0"/>
                    <a:ea typeface="宋体" charset="0"/>
                    <a:cs typeface="宋体" charset="0"/>
                  </a:rPr>
                  <a:t> </a:t>
                </a:r>
                <a:r>
                  <a:rPr lang="en-US" altLang="zh-CN" b="1">
                    <a:solidFill>
                      <a:srgbClr val="F1F7E9"/>
                    </a:solidFill>
                    <a:latin typeface="Arial Narrow" charset="0"/>
                    <a:ea typeface="宋体" charset="0"/>
                    <a:cs typeface="宋体" charset="0"/>
                  </a:rPr>
                  <a:t>Ratified</a:t>
                </a:r>
                <a:endParaRPr lang="en-US" altLang="zh-CN">
                  <a:solidFill>
                    <a:srgbClr val="F1F7E9"/>
                  </a:solidFill>
                  <a:latin typeface="Arial Narrow" charset="0"/>
                  <a:ea typeface="宋体" charset="0"/>
                  <a:cs typeface="宋体" charset="0"/>
                </a:endParaRPr>
              </a:p>
              <a:p>
                <a:pPr algn="ctr" defTabSz="914400" eaLnBrk="0" fontAlgn="base" hangingPunct="0">
                  <a:spcBef>
                    <a:spcPct val="0"/>
                  </a:spcBef>
                  <a:spcAft>
                    <a:spcPct val="0"/>
                  </a:spcAft>
                </a:pPr>
                <a:r>
                  <a:rPr lang="en-US" altLang="zh-CN" b="1">
                    <a:solidFill>
                      <a:srgbClr val="F1F7E9"/>
                    </a:solidFill>
                    <a:latin typeface="Arial Narrow" charset="0"/>
                    <a:ea typeface="宋体" charset="0"/>
                    <a:cs typeface="宋体" charset="0"/>
                  </a:rPr>
                  <a:t>(32–40)</a:t>
                </a:r>
                <a:endParaRPr lang="en-US" altLang="zh-CN">
                  <a:solidFill>
                    <a:srgbClr val="F1F7E9"/>
                  </a:solidFill>
                  <a:latin typeface="Arial Narrow" charset="0"/>
                  <a:ea typeface="宋体" charset="0"/>
                  <a:cs typeface="宋体" charset="0"/>
                </a:endParaRPr>
              </a:p>
            </p:txBody>
          </p:sp>
          <p:sp>
            <p:nvSpPr>
              <p:cNvPr id="300100"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3" name="Group 100"/>
            <p:cNvGrpSpPr>
              <a:grpSpLocks/>
            </p:cNvGrpSpPr>
            <p:nvPr/>
          </p:nvGrpSpPr>
          <p:grpSpPr bwMode="auto">
            <a:xfrm>
              <a:off x="144" y="3447"/>
              <a:ext cx="1206" cy="338"/>
              <a:chOff x="0" y="4546"/>
              <a:chExt cx="1060" cy="518"/>
            </a:xfrm>
          </p:grpSpPr>
          <p:sp>
            <p:nvSpPr>
              <p:cNvPr id="300097"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b="1">
                    <a:solidFill>
                      <a:srgbClr val="F1F7E9"/>
                    </a:solidFill>
                    <a:latin typeface="Arial Narrow" charset="0"/>
                    <a:ea typeface="宋体" charset="0"/>
                    <a:cs typeface="宋体" charset="0"/>
                  </a:rPr>
                  <a:t>Moses as </a:t>
                </a:r>
                <a:endParaRPr lang="en-US" altLang="zh-CN">
                  <a:solidFill>
                    <a:srgbClr val="F1F7E9"/>
                  </a:solidFill>
                  <a:latin typeface="Arial Narrow" charset="0"/>
                  <a:ea typeface="宋体" charset="0"/>
                  <a:cs typeface="宋体" charset="0"/>
                </a:endParaRPr>
              </a:p>
              <a:p>
                <a:pPr algn="ctr" defTabSz="914400" eaLnBrk="0" fontAlgn="base" hangingPunct="0">
                  <a:spcBef>
                    <a:spcPct val="0"/>
                  </a:spcBef>
                  <a:spcAft>
                    <a:spcPct val="0"/>
                  </a:spcAft>
                </a:pPr>
                <a:r>
                  <a:rPr lang="en-US" altLang="zh-CN" b="1">
                    <a:solidFill>
                      <a:srgbClr val="F1F7E9"/>
                    </a:solidFill>
                    <a:latin typeface="Arial Narrow" charset="0"/>
                    <a:ea typeface="宋体" charset="0"/>
                    <a:cs typeface="宋体" charset="0"/>
                  </a:rPr>
                  <a:t>Returned Fugitive</a:t>
                </a:r>
                <a:endParaRPr lang="en-US" altLang="zh-CN">
                  <a:solidFill>
                    <a:srgbClr val="F1F7E9"/>
                  </a:solidFill>
                  <a:latin typeface="Arial Narrow" charset="0"/>
                  <a:ea typeface="宋体" charset="0"/>
                  <a:cs typeface="宋体" charset="0"/>
                </a:endParaRPr>
              </a:p>
            </p:txBody>
          </p:sp>
          <p:sp>
            <p:nvSpPr>
              <p:cNvPr id="300098"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4" name="Group 102"/>
            <p:cNvGrpSpPr>
              <a:grpSpLocks/>
            </p:cNvGrpSpPr>
            <p:nvPr/>
          </p:nvGrpSpPr>
          <p:grpSpPr bwMode="auto">
            <a:xfrm>
              <a:off x="1350" y="3447"/>
              <a:ext cx="1511" cy="338"/>
              <a:chOff x="1060" y="4546"/>
              <a:chExt cx="1328" cy="518"/>
            </a:xfrm>
          </p:grpSpPr>
          <p:sp>
            <p:nvSpPr>
              <p:cNvPr id="300095"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b="1">
                    <a:solidFill>
                      <a:srgbClr val="F1F7E9"/>
                    </a:solidFill>
                    <a:latin typeface="Arial Narrow" charset="0"/>
                    <a:ea typeface="宋体" charset="0"/>
                    <a:cs typeface="宋体" charset="0"/>
                  </a:rPr>
                  <a:t>Moses as </a:t>
                </a:r>
                <a:endParaRPr lang="en-US" altLang="zh-CN">
                  <a:solidFill>
                    <a:srgbClr val="F1F7E9"/>
                  </a:solidFill>
                  <a:latin typeface="Arial Narrow" charset="0"/>
                  <a:ea typeface="宋体" charset="0"/>
                  <a:cs typeface="宋体" charset="0"/>
                </a:endParaRPr>
              </a:p>
              <a:p>
                <a:pPr algn="ctr" defTabSz="914400" eaLnBrk="0" fontAlgn="base" hangingPunct="0">
                  <a:spcBef>
                    <a:spcPct val="0"/>
                  </a:spcBef>
                  <a:spcAft>
                    <a:spcPct val="0"/>
                  </a:spcAft>
                </a:pPr>
                <a:r>
                  <a:rPr lang="en-US" altLang="zh-CN" b="1">
                    <a:solidFill>
                      <a:srgbClr val="F1F7E9"/>
                    </a:solidFill>
                    <a:latin typeface="Arial Narrow" charset="0"/>
                    <a:ea typeface="宋体" charset="0"/>
                    <a:cs typeface="宋体" charset="0"/>
                  </a:rPr>
                  <a:t>Wilderness Leader</a:t>
                </a:r>
                <a:endParaRPr lang="en-US" altLang="zh-CN">
                  <a:solidFill>
                    <a:srgbClr val="F1F7E9"/>
                  </a:solidFill>
                  <a:latin typeface="Arial Narrow" charset="0"/>
                  <a:ea typeface="宋体" charset="0"/>
                  <a:cs typeface="宋体" charset="0"/>
                </a:endParaRPr>
              </a:p>
            </p:txBody>
          </p:sp>
          <p:sp>
            <p:nvSpPr>
              <p:cNvPr id="300096"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5" name="Group 104"/>
            <p:cNvGrpSpPr>
              <a:grpSpLocks/>
            </p:cNvGrpSpPr>
            <p:nvPr/>
          </p:nvGrpSpPr>
          <p:grpSpPr bwMode="auto">
            <a:xfrm>
              <a:off x="2861" y="3447"/>
              <a:ext cx="1128" cy="338"/>
              <a:chOff x="2388" y="4546"/>
              <a:chExt cx="992" cy="518"/>
            </a:xfrm>
          </p:grpSpPr>
          <p:sp>
            <p:nvSpPr>
              <p:cNvPr id="300093"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b="1">
                    <a:solidFill>
                      <a:srgbClr val="F1F7E9"/>
                    </a:solidFill>
                    <a:latin typeface="Arial Narrow" charset="0"/>
                    <a:ea typeface="宋体" charset="0"/>
                    <a:cs typeface="宋体" charset="0"/>
                  </a:rPr>
                  <a:t>Moses as </a:t>
                </a:r>
                <a:endParaRPr lang="en-US" altLang="zh-CN">
                  <a:solidFill>
                    <a:srgbClr val="F1F7E9"/>
                  </a:solidFill>
                  <a:latin typeface="Arial Narrow" charset="0"/>
                  <a:ea typeface="宋体" charset="0"/>
                  <a:cs typeface="宋体" charset="0"/>
                </a:endParaRPr>
              </a:p>
              <a:p>
                <a:pPr algn="ctr" defTabSz="914400" eaLnBrk="0" fontAlgn="base" hangingPunct="0">
                  <a:spcBef>
                    <a:spcPct val="0"/>
                  </a:spcBef>
                  <a:spcAft>
                    <a:spcPct val="0"/>
                  </a:spcAft>
                </a:pPr>
                <a:r>
                  <a:rPr lang="en-US" altLang="zh-CN" b="1">
                    <a:solidFill>
                      <a:srgbClr val="F1F7E9"/>
                    </a:solidFill>
                    <a:latin typeface="Arial Narrow" charset="0"/>
                    <a:ea typeface="宋体" charset="0"/>
                    <a:cs typeface="宋体" charset="0"/>
                  </a:rPr>
                  <a:t>Intermediary</a:t>
                </a:r>
                <a:endParaRPr lang="en-US" altLang="zh-CN">
                  <a:solidFill>
                    <a:srgbClr val="F1F7E9"/>
                  </a:solidFill>
                  <a:latin typeface="Arial Narrow" charset="0"/>
                  <a:ea typeface="宋体" charset="0"/>
                  <a:cs typeface="宋体" charset="0"/>
                </a:endParaRPr>
              </a:p>
            </p:txBody>
          </p:sp>
          <p:sp>
            <p:nvSpPr>
              <p:cNvPr id="300094"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6" name="Group 106"/>
            <p:cNvGrpSpPr>
              <a:grpSpLocks/>
            </p:cNvGrpSpPr>
            <p:nvPr/>
          </p:nvGrpSpPr>
          <p:grpSpPr bwMode="auto">
            <a:xfrm>
              <a:off x="3989" y="3447"/>
              <a:ext cx="1333" cy="338"/>
              <a:chOff x="3380" y="4546"/>
              <a:chExt cx="1172" cy="518"/>
            </a:xfrm>
          </p:grpSpPr>
          <p:sp>
            <p:nvSpPr>
              <p:cNvPr id="300091"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b="1">
                    <a:solidFill>
                      <a:srgbClr val="F1F7E9"/>
                    </a:solidFill>
                    <a:latin typeface="Arial Narrow" charset="0"/>
                    <a:ea typeface="宋体" charset="0"/>
                    <a:cs typeface="宋体" charset="0"/>
                  </a:rPr>
                  <a:t>Moses as</a:t>
                </a:r>
                <a:endParaRPr lang="en-US" altLang="zh-CN">
                  <a:solidFill>
                    <a:srgbClr val="F1F7E9"/>
                  </a:solidFill>
                  <a:latin typeface="Arial Narrow" charset="0"/>
                  <a:ea typeface="宋体" charset="0"/>
                  <a:cs typeface="宋体" charset="0"/>
                </a:endParaRPr>
              </a:p>
              <a:p>
                <a:pPr algn="ctr" defTabSz="914400" eaLnBrk="0" fontAlgn="base" hangingPunct="0">
                  <a:spcBef>
                    <a:spcPct val="0"/>
                  </a:spcBef>
                  <a:spcAft>
                    <a:spcPct val="0"/>
                  </a:spcAft>
                </a:pPr>
                <a:r>
                  <a:rPr lang="en-US" altLang="zh-CN" b="1">
                    <a:solidFill>
                      <a:srgbClr val="F1F7E9"/>
                    </a:solidFill>
                    <a:latin typeface="Arial Narrow" charset="0"/>
                    <a:ea typeface="宋体" charset="0"/>
                    <a:cs typeface="宋体" charset="0"/>
                  </a:rPr>
                  <a:t>Lawgiver</a:t>
                </a:r>
                <a:endParaRPr lang="en-US" altLang="zh-CN">
                  <a:solidFill>
                    <a:srgbClr val="F1F7E9"/>
                  </a:solidFill>
                  <a:latin typeface="Arial Narrow" charset="0"/>
                  <a:ea typeface="宋体" charset="0"/>
                  <a:cs typeface="宋体" charset="0"/>
                </a:endParaRPr>
              </a:p>
            </p:txBody>
          </p:sp>
          <p:sp>
            <p:nvSpPr>
              <p:cNvPr id="300092"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7" name="Group 108"/>
            <p:cNvGrpSpPr>
              <a:grpSpLocks/>
            </p:cNvGrpSpPr>
            <p:nvPr/>
          </p:nvGrpSpPr>
          <p:grpSpPr bwMode="auto">
            <a:xfrm>
              <a:off x="144" y="3785"/>
              <a:ext cx="582" cy="439"/>
              <a:chOff x="0" y="5064"/>
              <a:chExt cx="512" cy="672"/>
            </a:xfrm>
          </p:grpSpPr>
          <p:sp>
            <p:nvSpPr>
              <p:cNvPr id="300089"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1600">
                    <a:solidFill>
                      <a:srgbClr val="F1F7E9"/>
                    </a:solidFill>
                    <a:latin typeface="Arial Narrow" charset="0"/>
                    <a:ea typeface="宋体" charset="0"/>
                    <a:cs typeface="宋体" charset="0"/>
                  </a:rPr>
                  <a:t>Preparation</a:t>
                </a:r>
              </a:p>
              <a:p>
                <a:pPr algn="ctr" defTabSz="914400" eaLnBrk="0" fontAlgn="base" hangingPunct="0">
                  <a:spcBef>
                    <a:spcPct val="0"/>
                  </a:spcBef>
                  <a:spcAft>
                    <a:spcPct val="0"/>
                  </a:spcAft>
                </a:pPr>
                <a:r>
                  <a:rPr lang="en-US" altLang="zh-CN" sz="1600">
                    <a:solidFill>
                      <a:srgbClr val="F1F7E9"/>
                    </a:solidFill>
                    <a:latin typeface="Arial Narrow" charset="0"/>
                    <a:ea typeface="宋体" charset="0"/>
                    <a:cs typeface="宋体" charset="0"/>
                  </a:rPr>
                  <a:t>(1:1–7:13)</a:t>
                </a:r>
              </a:p>
            </p:txBody>
          </p:sp>
          <p:sp>
            <p:nvSpPr>
              <p:cNvPr id="300090"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8" name="Group 110"/>
            <p:cNvGrpSpPr>
              <a:grpSpLocks/>
            </p:cNvGrpSpPr>
            <p:nvPr/>
          </p:nvGrpSpPr>
          <p:grpSpPr bwMode="auto">
            <a:xfrm>
              <a:off x="726" y="3785"/>
              <a:ext cx="624" cy="439"/>
              <a:chOff x="512" y="5064"/>
              <a:chExt cx="548" cy="672"/>
            </a:xfrm>
          </p:grpSpPr>
          <p:sp>
            <p:nvSpPr>
              <p:cNvPr id="300087"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1600">
                    <a:solidFill>
                      <a:srgbClr val="F1F7E9"/>
                    </a:solidFill>
                    <a:latin typeface="Arial Narrow" charset="0"/>
                    <a:ea typeface="宋体" charset="0"/>
                    <a:cs typeface="宋体" charset="0"/>
                  </a:rPr>
                  <a:t>Plagues</a:t>
                </a:r>
              </a:p>
              <a:p>
                <a:pPr algn="ctr" defTabSz="914400" fontAlgn="base">
                  <a:spcBef>
                    <a:spcPct val="0"/>
                  </a:spcBef>
                  <a:spcAft>
                    <a:spcPct val="0"/>
                  </a:spcAft>
                </a:pPr>
                <a:r>
                  <a:rPr lang="en-US" altLang="zh-CN" sz="1600">
                    <a:solidFill>
                      <a:srgbClr val="F1F7E9"/>
                    </a:solidFill>
                    <a:latin typeface="Arial Narrow" charset="0"/>
                    <a:ea typeface="宋体" charset="0"/>
                    <a:cs typeface="宋体" charset="0"/>
                  </a:rPr>
                  <a:t>(7:14–11:10)</a:t>
                </a:r>
              </a:p>
            </p:txBody>
          </p:sp>
          <p:sp>
            <p:nvSpPr>
              <p:cNvPr id="300088"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9" name="Group 112"/>
            <p:cNvGrpSpPr>
              <a:grpSpLocks/>
            </p:cNvGrpSpPr>
            <p:nvPr/>
          </p:nvGrpSpPr>
          <p:grpSpPr bwMode="auto">
            <a:xfrm>
              <a:off x="1350" y="3785"/>
              <a:ext cx="687" cy="439"/>
              <a:chOff x="1060" y="5064"/>
              <a:chExt cx="604" cy="672"/>
            </a:xfrm>
          </p:grpSpPr>
          <p:sp>
            <p:nvSpPr>
              <p:cNvPr id="300085"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1600">
                    <a:solidFill>
                      <a:srgbClr val="F1F7E9"/>
                    </a:solidFill>
                    <a:latin typeface="Arial Narrow" charset="0"/>
                    <a:ea typeface="宋体" charset="0"/>
                    <a:cs typeface="宋体" charset="0"/>
                  </a:rPr>
                  <a:t>Memorials</a:t>
                </a:r>
              </a:p>
              <a:p>
                <a:pPr algn="ctr" defTabSz="914400" eaLnBrk="0" fontAlgn="base" hangingPunct="0">
                  <a:spcBef>
                    <a:spcPct val="0"/>
                  </a:spcBef>
                  <a:spcAft>
                    <a:spcPct val="0"/>
                  </a:spcAft>
                </a:pPr>
                <a:r>
                  <a:rPr lang="en-US" altLang="zh-CN" sz="1600">
                    <a:solidFill>
                      <a:srgbClr val="F1F7E9"/>
                    </a:solidFill>
                    <a:latin typeface="Arial Narrow" charset="0"/>
                    <a:ea typeface="宋体" charset="0"/>
                    <a:cs typeface="宋体" charset="0"/>
                  </a:rPr>
                  <a:t>(12:1–15:21)</a:t>
                </a:r>
              </a:p>
            </p:txBody>
          </p:sp>
          <p:sp>
            <p:nvSpPr>
              <p:cNvPr id="300086"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70" name="Group 114"/>
            <p:cNvGrpSpPr>
              <a:grpSpLocks/>
            </p:cNvGrpSpPr>
            <p:nvPr/>
          </p:nvGrpSpPr>
          <p:grpSpPr bwMode="auto">
            <a:xfrm>
              <a:off x="2037" y="3785"/>
              <a:ext cx="824" cy="439"/>
              <a:chOff x="1664" y="5064"/>
              <a:chExt cx="724" cy="672"/>
            </a:xfrm>
          </p:grpSpPr>
          <p:sp>
            <p:nvSpPr>
              <p:cNvPr id="300083"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1600">
                    <a:solidFill>
                      <a:srgbClr val="F1F7E9"/>
                    </a:solidFill>
                    <a:latin typeface="Arial Narrow" charset="0"/>
                    <a:ea typeface="宋体" charset="0"/>
                    <a:cs typeface="宋体" charset="0"/>
                  </a:rPr>
                  <a:t>Provisions</a:t>
                </a:r>
              </a:p>
              <a:p>
                <a:pPr algn="ctr" defTabSz="914400" eaLnBrk="0" fontAlgn="base" hangingPunct="0">
                  <a:spcBef>
                    <a:spcPct val="0"/>
                  </a:spcBef>
                  <a:spcAft>
                    <a:spcPct val="0"/>
                  </a:spcAft>
                </a:pPr>
                <a:r>
                  <a:rPr lang="en-US" altLang="zh-CN" sz="1600">
                    <a:solidFill>
                      <a:srgbClr val="F1F7E9"/>
                    </a:solidFill>
                    <a:latin typeface="Arial Narrow" charset="0"/>
                    <a:ea typeface="宋体" charset="0"/>
                    <a:cs typeface="宋体" charset="0"/>
                  </a:rPr>
                  <a:t>(15:22–18:27)</a:t>
                </a:r>
              </a:p>
            </p:txBody>
          </p:sp>
          <p:sp>
            <p:nvSpPr>
              <p:cNvPr id="300084"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71" name="Group 116"/>
            <p:cNvGrpSpPr>
              <a:grpSpLocks/>
            </p:cNvGrpSpPr>
            <p:nvPr/>
          </p:nvGrpSpPr>
          <p:grpSpPr bwMode="auto">
            <a:xfrm>
              <a:off x="2861" y="3785"/>
              <a:ext cx="605" cy="439"/>
              <a:chOff x="2388" y="5064"/>
              <a:chExt cx="532" cy="672"/>
            </a:xfrm>
          </p:grpSpPr>
          <p:sp>
            <p:nvSpPr>
              <p:cNvPr id="300081"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1600">
                    <a:solidFill>
                      <a:srgbClr val="F1F7E9"/>
                    </a:solidFill>
                    <a:latin typeface="Arial Narrow" charset="0"/>
                    <a:ea typeface="宋体" charset="0"/>
                    <a:cs typeface="宋体" charset="0"/>
                  </a:rPr>
                  <a:t>Preparation</a:t>
                </a:r>
              </a:p>
              <a:p>
                <a:pPr algn="ctr" defTabSz="914400" eaLnBrk="0" fontAlgn="base" hangingPunct="0">
                  <a:spcBef>
                    <a:spcPct val="0"/>
                  </a:spcBef>
                  <a:spcAft>
                    <a:spcPct val="0"/>
                  </a:spcAft>
                </a:pPr>
                <a:r>
                  <a:rPr lang="en-US" altLang="zh-CN" sz="1600">
                    <a:solidFill>
                      <a:srgbClr val="F1F7E9"/>
                    </a:solidFill>
                    <a:latin typeface="Arial Narrow" charset="0"/>
                    <a:ea typeface="宋体" charset="0"/>
                    <a:cs typeface="宋体" charset="0"/>
                  </a:rPr>
                  <a:t>(19)</a:t>
                </a:r>
              </a:p>
            </p:txBody>
          </p:sp>
          <p:sp>
            <p:nvSpPr>
              <p:cNvPr id="300082"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72" name="Group 118"/>
            <p:cNvGrpSpPr>
              <a:grpSpLocks/>
            </p:cNvGrpSpPr>
            <p:nvPr/>
          </p:nvGrpSpPr>
          <p:grpSpPr bwMode="auto">
            <a:xfrm>
              <a:off x="3466" y="3785"/>
              <a:ext cx="523" cy="439"/>
              <a:chOff x="2920" y="5064"/>
              <a:chExt cx="460" cy="672"/>
            </a:xfrm>
          </p:grpSpPr>
          <p:sp>
            <p:nvSpPr>
              <p:cNvPr id="300079"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1600">
                    <a:solidFill>
                      <a:srgbClr val="F1F7E9"/>
                    </a:solidFill>
                    <a:latin typeface="Arial Narrow" charset="0"/>
                    <a:ea typeface="宋体" charset="0"/>
                    <a:cs typeface="宋体" charset="0"/>
                  </a:rPr>
                  <a:t>3-Part Covenant</a:t>
                </a:r>
              </a:p>
              <a:p>
                <a:pPr algn="ctr" defTabSz="914400" eaLnBrk="0" fontAlgn="base" hangingPunct="0">
                  <a:spcBef>
                    <a:spcPct val="0"/>
                  </a:spcBef>
                  <a:spcAft>
                    <a:spcPct val="0"/>
                  </a:spcAft>
                </a:pPr>
                <a:r>
                  <a:rPr lang="en-US" altLang="zh-CN" sz="1600">
                    <a:solidFill>
                      <a:srgbClr val="F1F7E9"/>
                    </a:solidFill>
                    <a:latin typeface="Arial Narrow" charset="0"/>
                    <a:ea typeface="宋体" charset="0"/>
                    <a:cs typeface="宋体" charset="0"/>
                  </a:rPr>
                  <a:t>(20–31)</a:t>
                </a:r>
              </a:p>
            </p:txBody>
          </p:sp>
          <p:sp>
            <p:nvSpPr>
              <p:cNvPr id="300080"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73" name="Group 120"/>
            <p:cNvGrpSpPr>
              <a:grpSpLocks/>
            </p:cNvGrpSpPr>
            <p:nvPr/>
          </p:nvGrpSpPr>
          <p:grpSpPr bwMode="auto">
            <a:xfrm>
              <a:off x="3989" y="3785"/>
              <a:ext cx="564" cy="439"/>
              <a:chOff x="3380" y="5064"/>
              <a:chExt cx="496" cy="672"/>
            </a:xfrm>
          </p:grpSpPr>
          <p:sp>
            <p:nvSpPr>
              <p:cNvPr id="300077"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1600">
                    <a:solidFill>
                      <a:srgbClr val="F1F7E9"/>
                    </a:solidFill>
                    <a:latin typeface="Arial Narrow" charset="0"/>
                    <a:ea typeface="宋体" charset="0"/>
                    <a:cs typeface="宋体" charset="0"/>
                  </a:rPr>
                  <a:t>Broken &amp;</a:t>
                </a:r>
              </a:p>
              <a:p>
                <a:pPr algn="ctr" defTabSz="914400" eaLnBrk="0" fontAlgn="base" hangingPunct="0">
                  <a:spcBef>
                    <a:spcPct val="0"/>
                  </a:spcBef>
                  <a:spcAft>
                    <a:spcPct val="0"/>
                  </a:spcAft>
                </a:pPr>
                <a:r>
                  <a:rPr lang="en-US" altLang="zh-CN" sz="1600">
                    <a:solidFill>
                      <a:srgbClr val="F1F7E9"/>
                    </a:solidFill>
                    <a:latin typeface="Arial Narrow" charset="0"/>
                    <a:ea typeface="宋体" charset="0"/>
                    <a:cs typeface="宋体" charset="0"/>
                  </a:rPr>
                  <a:t>Renewed</a:t>
                </a:r>
              </a:p>
              <a:p>
                <a:pPr algn="ctr" defTabSz="914400" eaLnBrk="0" fontAlgn="base" hangingPunct="0">
                  <a:spcBef>
                    <a:spcPct val="0"/>
                  </a:spcBef>
                  <a:spcAft>
                    <a:spcPct val="0"/>
                  </a:spcAft>
                </a:pPr>
                <a:r>
                  <a:rPr lang="en-US" altLang="zh-CN" sz="1600">
                    <a:solidFill>
                      <a:srgbClr val="F1F7E9"/>
                    </a:solidFill>
                    <a:latin typeface="Arial Narrow" charset="0"/>
                    <a:ea typeface="宋体" charset="0"/>
                    <a:cs typeface="宋体" charset="0"/>
                  </a:rPr>
                  <a:t>(32–34)</a:t>
                </a:r>
              </a:p>
            </p:txBody>
          </p:sp>
          <p:sp>
            <p:nvSpPr>
              <p:cNvPr id="300078"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74" name="Group 122"/>
            <p:cNvGrpSpPr>
              <a:grpSpLocks/>
            </p:cNvGrpSpPr>
            <p:nvPr/>
          </p:nvGrpSpPr>
          <p:grpSpPr bwMode="auto">
            <a:xfrm>
              <a:off x="4553" y="3785"/>
              <a:ext cx="769" cy="439"/>
              <a:chOff x="3876" y="5064"/>
              <a:chExt cx="676" cy="672"/>
            </a:xfrm>
          </p:grpSpPr>
          <p:sp>
            <p:nvSpPr>
              <p:cNvPr id="300075"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en-US" altLang="zh-CN" sz="1600">
                    <a:solidFill>
                      <a:srgbClr val="F1F7E9"/>
                    </a:solidFill>
                    <a:latin typeface="Arial Narrow" charset="0"/>
                    <a:ea typeface="宋体" charset="0"/>
                    <a:cs typeface="宋体" charset="0"/>
                  </a:rPr>
                  <a:t>Tabernacle</a:t>
                </a:r>
              </a:p>
              <a:p>
                <a:pPr algn="ctr" defTabSz="914400" eaLnBrk="0" fontAlgn="base" hangingPunct="0">
                  <a:spcBef>
                    <a:spcPct val="0"/>
                  </a:spcBef>
                  <a:spcAft>
                    <a:spcPct val="0"/>
                  </a:spcAft>
                </a:pPr>
                <a:r>
                  <a:rPr lang="en-US" altLang="zh-CN" sz="1600">
                    <a:solidFill>
                      <a:srgbClr val="F1F7E9"/>
                    </a:solidFill>
                    <a:latin typeface="Arial Narrow" charset="0"/>
                    <a:ea typeface="宋体" charset="0"/>
                    <a:cs typeface="宋体" charset="0"/>
                  </a:rPr>
                  <a:t>Built/Filled</a:t>
                </a:r>
              </a:p>
              <a:p>
                <a:pPr algn="ctr" defTabSz="914400" eaLnBrk="0" fontAlgn="base" hangingPunct="0">
                  <a:spcBef>
                    <a:spcPct val="0"/>
                  </a:spcBef>
                  <a:spcAft>
                    <a:spcPct val="0"/>
                  </a:spcAft>
                </a:pPr>
                <a:r>
                  <a:rPr lang="en-US" altLang="zh-CN" sz="1600">
                    <a:solidFill>
                      <a:srgbClr val="F1F7E9"/>
                    </a:solidFill>
                    <a:latin typeface="Arial Narrow" charset="0"/>
                    <a:ea typeface="宋体" charset="0"/>
                    <a:cs typeface="宋体" charset="0"/>
                  </a:rPr>
                  <a:t>(35–40)</a:t>
                </a:r>
              </a:p>
            </p:txBody>
          </p:sp>
          <p:sp>
            <p:nvSpPr>
              <p:cNvPr id="300076"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pic>
        <p:nvPicPr>
          <p:cNvPr id="300036" name="Picture 129" descr="j021605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037"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altLang="zh-CN">
                <a:solidFill>
                  <a:srgbClr val="FFFFFF"/>
                </a:solidFill>
                <a:latin typeface="Arial" charset="0"/>
              </a:rPr>
              <a:t>98</a:t>
            </a:r>
          </a:p>
        </p:txBody>
      </p:sp>
    </p:spTree>
    <p:extLst>
      <p:ext uri="{BB962C8B-B14F-4D97-AF65-F5344CB8AC3E}">
        <p14:creationId xmlns:p14="http://schemas.microsoft.com/office/powerpoint/2010/main" val="651980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369"/>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Key Exodus Sections</a:t>
            </a:r>
          </a:p>
        </p:txBody>
      </p:sp>
      <p:sp>
        <p:nvSpPr>
          <p:cNvPr id="4" name="Rectangle 2"/>
          <p:cNvSpPr txBox="1">
            <a:spLocks noChangeArrowheads="1"/>
          </p:cNvSpPr>
          <p:nvPr/>
        </p:nvSpPr>
        <p:spPr bwMode="auto">
          <a:xfrm>
            <a:off x="89763" y="1628938"/>
            <a:ext cx="2723103"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effectLst/>
                <a:latin typeface="Helvetica Neue Black Condensed"/>
                <a:ea typeface="ＭＳ Ｐゴシック" charset="0"/>
                <a:cs typeface="Helvetica Neue Black Condensed"/>
              </a:rPr>
              <a:t>Exodus</a:t>
            </a:r>
          </a:p>
        </p:txBody>
      </p:sp>
      <p:sp>
        <p:nvSpPr>
          <p:cNvPr id="5" name="Rectangle 2"/>
          <p:cNvSpPr txBox="1">
            <a:spLocks noChangeArrowheads="1"/>
          </p:cNvSpPr>
          <p:nvPr/>
        </p:nvSpPr>
        <p:spPr bwMode="auto">
          <a:xfrm>
            <a:off x="2973757" y="1628938"/>
            <a:ext cx="2723103"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effectLst/>
                <a:latin typeface="Helvetica Neue Black Condensed"/>
                <a:ea typeface="ＭＳ Ｐゴシック" charset="0"/>
                <a:cs typeface="Helvetica Neue Black Condensed"/>
              </a:rPr>
              <a:t>Law</a:t>
            </a:r>
          </a:p>
        </p:txBody>
      </p:sp>
      <p:sp>
        <p:nvSpPr>
          <p:cNvPr id="6" name="Rectangle 2"/>
          <p:cNvSpPr txBox="1">
            <a:spLocks noChangeArrowheads="1"/>
          </p:cNvSpPr>
          <p:nvPr/>
        </p:nvSpPr>
        <p:spPr bwMode="auto">
          <a:xfrm>
            <a:off x="5889539" y="1628938"/>
            <a:ext cx="315008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effectLst/>
                <a:latin typeface="Helvetica Neue Black Condensed"/>
                <a:ea typeface="ＭＳ Ｐゴシック" charset="0"/>
                <a:cs typeface="Helvetica Neue Black Condensed"/>
              </a:rPr>
              <a:t>Tabernacle</a:t>
            </a:r>
          </a:p>
        </p:txBody>
      </p:sp>
      <p:sp>
        <p:nvSpPr>
          <p:cNvPr id="7" name="Rectangle 2"/>
          <p:cNvSpPr txBox="1">
            <a:spLocks noChangeArrowheads="1"/>
          </p:cNvSpPr>
          <p:nvPr/>
        </p:nvSpPr>
        <p:spPr bwMode="auto">
          <a:xfrm>
            <a:off x="162333" y="5037601"/>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latin typeface="Arial" charset="0"/>
                <a:ea typeface="ＭＳ Ｐゴシック" charset="0"/>
                <a:cs typeface="ＭＳ Ｐゴシック" charset="0"/>
              </a:rPr>
              <a:t>1–18</a:t>
            </a:r>
          </a:p>
        </p:txBody>
      </p:sp>
      <p:sp>
        <p:nvSpPr>
          <p:cNvPr id="8" name="Rectangle 2"/>
          <p:cNvSpPr txBox="1">
            <a:spLocks noChangeArrowheads="1"/>
          </p:cNvSpPr>
          <p:nvPr/>
        </p:nvSpPr>
        <p:spPr bwMode="auto">
          <a:xfrm>
            <a:off x="3046327" y="5039025"/>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latin typeface="Arial" charset="0"/>
                <a:ea typeface="ＭＳ Ｐゴシック" charset="0"/>
                <a:cs typeface="ＭＳ Ｐゴシック" charset="0"/>
              </a:rPr>
              <a:t>19–31</a:t>
            </a:r>
          </a:p>
        </p:txBody>
      </p:sp>
      <p:sp>
        <p:nvSpPr>
          <p:cNvPr id="9" name="Rectangle 2"/>
          <p:cNvSpPr txBox="1">
            <a:spLocks noChangeArrowheads="1"/>
          </p:cNvSpPr>
          <p:nvPr/>
        </p:nvSpPr>
        <p:spPr bwMode="auto">
          <a:xfrm>
            <a:off x="6014987" y="5026019"/>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latin typeface="Arial" charset="0"/>
                <a:ea typeface="ＭＳ Ｐゴシック" charset="0"/>
                <a:cs typeface="ＭＳ Ｐゴシック" charset="0"/>
              </a:rPr>
              <a:t>32–40</a:t>
            </a:r>
          </a:p>
        </p:txBody>
      </p:sp>
      <p:sp>
        <p:nvSpPr>
          <p:cNvPr id="10" name="Rectangle 2"/>
          <p:cNvSpPr txBox="1">
            <a:spLocks noChangeArrowheads="1"/>
          </p:cNvSpPr>
          <p:nvPr/>
        </p:nvSpPr>
        <p:spPr bwMode="auto">
          <a:xfrm>
            <a:off x="162333" y="5849306"/>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latin typeface="Arial" charset="0"/>
                <a:ea typeface="ＭＳ Ｐゴシック" charset="0"/>
                <a:cs typeface="ＭＳ Ｐゴシック" charset="0"/>
              </a:rPr>
              <a:t>Narrative</a:t>
            </a:r>
          </a:p>
        </p:txBody>
      </p:sp>
      <p:sp>
        <p:nvSpPr>
          <p:cNvPr id="11" name="Rectangle 2"/>
          <p:cNvSpPr txBox="1">
            <a:spLocks noChangeArrowheads="1"/>
          </p:cNvSpPr>
          <p:nvPr/>
        </p:nvSpPr>
        <p:spPr bwMode="auto">
          <a:xfrm>
            <a:off x="3179372" y="5849306"/>
            <a:ext cx="586025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latin typeface="Arial" charset="0"/>
                <a:ea typeface="ＭＳ Ｐゴシック" charset="0"/>
                <a:cs typeface="ＭＳ Ｐゴシック" charset="0"/>
              </a:rPr>
              <a:t>Instruction</a:t>
            </a:r>
          </a:p>
        </p:txBody>
      </p:sp>
    </p:spTree>
    <p:extLst>
      <p:ext uri="{BB962C8B-B14F-4D97-AF65-F5344CB8AC3E}">
        <p14:creationId xmlns:p14="http://schemas.microsoft.com/office/powerpoint/2010/main" val="21221641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is God </a:t>
            </a:r>
            <a:r>
              <a:rPr lang="en-US" sz="5400" b="1" dirty="0">
                <a:solidFill>
                  <a:srgbClr val="FFFF00"/>
                </a:solidFill>
                <a:effectLst>
                  <a:glow rad="127000">
                    <a:schemeClr val="tx1"/>
                  </a:glow>
                </a:effectLst>
                <a:latin typeface="Arial" charset="0"/>
                <a:ea typeface="ＭＳ Ｐゴシック" charset="0"/>
                <a:cs typeface="ＭＳ Ｐゴシック" charset="0"/>
              </a:rPr>
              <a:t>forming</a:t>
            </a:r>
            <a:r>
              <a:rPr lang="en-US" sz="5400" b="1" dirty="0">
                <a:effectLst>
                  <a:glow rad="127000">
                    <a:schemeClr val="tx1"/>
                  </a:glow>
                </a:effectLst>
                <a:latin typeface="Arial" charset="0"/>
                <a:ea typeface="ＭＳ Ｐゴシック" charset="0"/>
                <a:cs typeface="ＭＳ Ｐゴシック" charset="0"/>
              </a:rPr>
              <a:t> us?</a:t>
            </a:r>
          </a:p>
        </p:txBody>
      </p:sp>
      <p:sp>
        <p:nvSpPr>
          <p:cNvPr id="4" name="Rectangle 2"/>
          <p:cNvSpPr txBox="1">
            <a:spLocks noChangeArrowheads="1"/>
          </p:cNvSpPr>
          <p:nvPr/>
        </p:nvSpPr>
        <p:spPr bwMode="auto">
          <a:xfrm rot="20015944">
            <a:off x="3869371" y="4941630"/>
            <a:ext cx="6259573"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i="1" dirty="0">
                <a:effectLst>
                  <a:glow rad="876300">
                    <a:schemeClr val="tx1"/>
                  </a:glow>
                </a:effectLst>
                <a:latin typeface="Arial" charset="0"/>
                <a:ea typeface="ＭＳ Ｐゴシック" charset="0"/>
                <a:cs typeface="ＭＳ Ｐゴシック" charset="0"/>
              </a:rPr>
              <a:t>2 reasons</a:t>
            </a:r>
          </a:p>
        </p:txBody>
      </p:sp>
    </p:spTree>
    <p:extLst>
      <p:ext uri="{BB962C8B-B14F-4D97-AF65-F5344CB8AC3E}">
        <p14:creationId xmlns:p14="http://schemas.microsoft.com/office/powerpoint/2010/main" val="148237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297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7045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saves</a:t>
            </a:r>
            <a:r>
              <a:rPr lang="en-US" sz="4800" b="1" dirty="0">
                <a:effectLst>
                  <a:glow rad="127000">
                    <a:schemeClr val="tx1"/>
                  </a:glow>
                </a:effectLst>
                <a:latin typeface="Arial" charset="0"/>
                <a:ea typeface="ＭＳ Ｐゴシック" charset="0"/>
                <a:cs typeface="ＭＳ Ｐゴシック" charset="0"/>
              </a:rPr>
              <a:t> us to show his power and care.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Exodus 1–18</a:t>
            </a:r>
          </a:p>
        </p:txBody>
      </p:sp>
    </p:spTree>
    <p:extLst>
      <p:ext uri="{BB962C8B-B14F-4D97-AF65-F5344CB8AC3E}">
        <p14:creationId xmlns:p14="http://schemas.microsoft.com/office/powerpoint/2010/main" val="24226731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369"/>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Key Exodus Sections</a:t>
            </a:r>
          </a:p>
        </p:txBody>
      </p:sp>
      <p:sp>
        <p:nvSpPr>
          <p:cNvPr id="4" name="Rectangle 2"/>
          <p:cNvSpPr txBox="1">
            <a:spLocks noChangeArrowheads="1"/>
          </p:cNvSpPr>
          <p:nvPr/>
        </p:nvSpPr>
        <p:spPr bwMode="auto">
          <a:xfrm>
            <a:off x="162333" y="16289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Exodus</a:t>
            </a:r>
          </a:p>
        </p:txBody>
      </p:sp>
      <p:sp>
        <p:nvSpPr>
          <p:cNvPr id="7" name="Rectangle 2"/>
          <p:cNvSpPr txBox="1">
            <a:spLocks noChangeArrowheads="1"/>
          </p:cNvSpPr>
          <p:nvPr/>
        </p:nvSpPr>
        <p:spPr bwMode="auto">
          <a:xfrm>
            <a:off x="162333" y="5037601"/>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latin typeface="Arial" charset="0"/>
                <a:ea typeface="ＭＳ Ｐゴシック" charset="0"/>
                <a:cs typeface="ＭＳ Ｐゴシック" charset="0"/>
              </a:rPr>
              <a:t>1–18</a:t>
            </a:r>
          </a:p>
        </p:txBody>
      </p:sp>
      <p:sp>
        <p:nvSpPr>
          <p:cNvPr id="8" name="Rectangle 2"/>
          <p:cNvSpPr txBox="1">
            <a:spLocks noChangeArrowheads="1"/>
          </p:cNvSpPr>
          <p:nvPr/>
        </p:nvSpPr>
        <p:spPr bwMode="auto">
          <a:xfrm>
            <a:off x="3189306" y="1936506"/>
            <a:ext cx="5729206" cy="11227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effectLst>
                  <a:glow rad="495300">
                    <a:schemeClr val="tx1"/>
                  </a:glow>
                </a:effectLst>
                <a:latin typeface="Arial" charset="0"/>
                <a:ea typeface="ＭＳ Ｐゴシック" charset="0"/>
                <a:cs typeface="ＭＳ Ｐゴシック" charset="0"/>
              </a:rPr>
              <a:t>God </a:t>
            </a:r>
            <a:r>
              <a:rPr lang="en-US" sz="4000" b="1" i="1" dirty="0">
                <a:solidFill>
                  <a:srgbClr val="FFFF00"/>
                </a:solidFill>
                <a:effectLst>
                  <a:glow rad="495300">
                    <a:schemeClr val="tx1"/>
                  </a:glow>
                </a:effectLst>
                <a:latin typeface="Arial" charset="0"/>
                <a:ea typeface="ＭＳ Ｐゴシック" charset="0"/>
                <a:cs typeface="ＭＳ Ｐゴシック" charset="0"/>
              </a:rPr>
              <a:t>saved</a:t>
            </a:r>
            <a:r>
              <a:rPr lang="en-US" sz="4000" b="1" i="1" dirty="0">
                <a:effectLst>
                  <a:glow rad="495300">
                    <a:schemeClr val="tx1"/>
                  </a:glow>
                </a:effectLst>
                <a:latin typeface="Arial" charset="0"/>
                <a:ea typeface="ＭＳ Ｐゴシック" charset="0"/>
                <a:cs typeface="ＭＳ Ｐゴシック" charset="0"/>
              </a:rPr>
              <a:t> Israel from slavery in Egypt</a:t>
            </a:r>
          </a:p>
        </p:txBody>
      </p:sp>
      <p:sp>
        <p:nvSpPr>
          <p:cNvPr id="10" name="Rectangle 2"/>
          <p:cNvSpPr txBox="1">
            <a:spLocks noChangeArrowheads="1"/>
          </p:cNvSpPr>
          <p:nvPr/>
        </p:nvSpPr>
        <p:spPr bwMode="auto">
          <a:xfrm>
            <a:off x="162333" y="5849306"/>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glow rad="876300">
                    <a:schemeClr val="tx1"/>
                  </a:glow>
                </a:effectLst>
                <a:latin typeface="Arial" charset="0"/>
                <a:ea typeface="ＭＳ Ｐゴシック" charset="0"/>
                <a:cs typeface="ＭＳ Ｐゴシック" charset="0"/>
              </a:rPr>
              <a:t>Narrative</a:t>
            </a:r>
          </a:p>
        </p:txBody>
      </p:sp>
      <p:sp>
        <p:nvSpPr>
          <p:cNvPr id="12" name="Rectangle 2"/>
          <p:cNvSpPr txBox="1">
            <a:spLocks noChangeArrowheads="1"/>
          </p:cNvSpPr>
          <p:nvPr/>
        </p:nvSpPr>
        <p:spPr bwMode="auto">
          <a:xfrm>
            <a:off x="3189306" y="3189101"/>
            <a:ext cx="5729206" cy="14280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effectLst>
                  <a:glow rad="495300">
                    <a:schemeClr val="tx1"/>
                  </a:glow>
                </a:effectLst>
                <a:latin typeface="Arial" charset="0"/>
                <a:ea typeface="ＭＳ Ｐゴシック" charset="0"/>
                <a:cs typeface="ＭＳ Ｐゴシック" charset="0"/>
              </a:rPr>
              <a:t>and </a:t>
            </a:r>
            <a:r>
              <a:rPr lang="en-US" sz="4000" b="1" i="1" dirty="0">
                <a:solidFill>
                  <a:srgbClr val="FFFF00"/>
                </a:solidFill>
                <a:effectLst>
                  <a:glow rad="495300">
                    <a:schemeClr val="tx1"/>
                  </a:glow>
                </a:effectLst>
                <a:latin typeface="Arial" charset="0"/>
                <a:ea typeface="ＭＳ Ｐゴシック" charset="0"/>
                <a:cs typeface="ＭＳ Ｐゴシック" charset="0"/>
              </a:rPr>
              <a:t>protected</a:t>
            </a:r>
            <a:r>
              <a:rPr lang="en-US" sz="4000" b="1" i="1" dirty="0">
                <a:effectLst>
                  <a:glow rad="495300">
                    <a:schemeClr val="tx1"/>
                  </a:glow>
                </a:effectLst>
                <a:latin typeface="Arial" charset="0"/>
                <a:ea typeface="ＭＳ Ｐゴシック" charset="0"/>
                <a:cs typeface="ＭＳ Ｐゴシック" charset="0"/>
              </a:rPr>
              <a:t> them in the wilderness.</a:t>
            </a:r>
          </a:p>
        </p:txBody>
      </p:sp>
    </p:spTree>
    <p:extLst>
      <p:ext uri="{BB962C8B-B14F-4D97-AF65-F5344CB8AC3E}">
        <p14:creationId xmlns:p14="http://schemas.microsoft.com/office/powerpoint/2010/main" val="42499984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2100337"/>
          </a:xfrm>
          <a:effectLst>
            <a:outerShdw blurRad="63500" dist="35921" dir="2700000" algn="ctr" rotWithShape="0">
              <a:schemeClr val="tx2">
                <a:alpha val="74998"/>
              </a:schemeClr>
            </a:outerShdw>
          </a:effectLst>
        </p:spPr>
        <p:txBody>
          <a:bodyPr anchor="t"/>
          <a:lstStyle/>
          <a:p>
            <a:pPr marL="808038" indent="-808038" algn="l">
              <a:defRPr/>
            </a:pPr>
            <a:r>
              <a:rPr lang="en-US" b="1" dirty="0">
                <a:effectLst>
                  <a:glow rad="127000">
                    <a:schemeClr val="tx1"/>
                  </a:glow>
                </a:effectLst>
                <a:latin typeface="Arial" charset="0"/>
                <a:ea typeface="ＭＳ Ｐゴシック" charset="0"/>
                <a:cs typeface="ＭＳ Ｐゴシック" charset="0"/>
              </a:rPr>
              <a:t>1. God used Moses to urge Pharaoh to free Israel from slavery to show that: </a:t>
            </a:r>
            <a:br>
              <a:rPr lang="en-US"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880307" y="3279282"/>
            <a:ext cx="8162674" cy="3708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0713" indent="-620713" algn="l">
              <a:defRPr/>
            </a:pPr>
            <a:r>
              <a:rPr lang="en-US" b="1" dirty="0">
                <a:effectLst>
                  <a:glow rad="127000">
                    <a:schemeClr val="tx1"/>
                  </a:glow>
                </a:effectLst>
                <a:latin typeface="Arial" charset="0"/>
                <a:ea typeface="ＭＳ Ｐゴシック" charset="0"/>
                <a:cs typeface="ＭＳ Ｐゴシック" charset="0"/>
              </a:rPr>
              <a:t>•	the L</a:t>
            </a:r>
            <a:r>
              <a:rPr lang="en-US" sz="4000" b="1" dirty="0">
                <a:effectLst>
                  <a:glow rad="127000">
                    <a:schemeClr val="tx1"/>
                  </a:glow>
                </a:effectLst>
                <a:latin typeface="Arial" charset="0"/>
                <a:ea typeface="ＭＳ Ｐゴシック" charset="0"/>
                <a:cs typeface="ＭＳ Ｐゴシック" charset="0"/>
              </a:rPr>
              <a:t>ORD</a:t>
            </a:r>
            <a:r>
              <a:rPr lang="en-US" b="1" dirty="0">
                <a:effectLst>
                  <a:glow rad="127000">
                    <a:schemeClr val="tx1"/>
                  </a:glow>
                </a:effectLst>
                <a:latin typeface="Arial" charset="0"/>
                <a:ea typeface="ＭＳ Ｐゴシック" charset="0"/>
                <a:cs typeface="ＭＳ Ｐゴシック" charset="0"/>
              </a:rPr>
              <a:t> </a:t>
            </a:r>
            <a:r>
              <a:rPr lang="en-US" b="1" dirty="0">
                <a:solidFill>
                  <a:srgbClr val="FFFF00"/>
                </a:solidFill>
                <a:effectLst>
                  <a:glow rad="127000">
                    <a:schemeClr val="tx1"/>
                  </a:glow>
                </a:effectLst>
                <a:latin typeface="Arial" charset="0"/>
                <a:ea typeface="ＭＳ Ｐゴシック" charset="0"/>
                <a:cs typeface="ＭＳ Ｐゴシック" charset="0"/>
              </a:rPr>
              <a:t>cared</a:t>
            </a:r>
            <a:r>
              <a:rPr lang="en-US" b="1" dirty="0">
                <a:effectLst>
                  <a:glow rad="127000">
                    <a:schemeClr val="tx1"/>
                  </a:glow>
                </a:effectLst>
                <a:latin typeface="Arial" charset="0"/>
                <a:ea typeface="ＭＳ Ｐゴシック" charset="0"/>
                <a:cs typeface="ＭＳ Ｐゴシック" charset="0"/>
              </a:rPr>
              <a:t>,</a:t>
            </a:r>
          </a:p>
          <a:p>
            <a:pPr marL="620713" indent="-620713" algn="l">
              <a:defRPr/>
            </a:pPr>
            <a:r>
              <a:rPr lang="en-US" b="1" dirty="0">
                <a:effectLst>
                  <a:glow rad="127000">
                    <a:schemeClr val="tx1"/>
                  </a:glow>
                </a:effectLst>
                <a:latin typeface="Arial" charset="0"/>
                <a:ea typeface="ＭＳ Ｐゴシック" charset="0"/>
                <a:cs typeface="ＭＳ Ｐゴシック" charset="0"/>
              </a:rPr>
              <a:t>• 	was </a:t>
            </a:r>
            <a:r>
              <a:rPr lang="en-US" b="1" dirty="0">
                <a:solidFill>
                  <a:srgbClr val="FFFF00"/>
                </a:solidFill>
                <a:effectLst>
                  <a:glow rad="127000">
                    <a:schemeClr val="tx1"/>
                  </a:glow>
                </a:effectLst>
                <a:latin typeface="Arial" charset="0"/>
                <a:ea typeface="ＭＳ Ｐゴシック" charset="0"/>
                <a:cs typeface="ＭＳ Ｐゴシック" charset="0"/>
              </a:rPr>
              <a:t>faithful</a:t>
            </a:r>
            <a:r>
              <a:rPr lang="en-US" b="1" dirty="0">
                <a:effectLst>
                  <a:glow rad="127000">
                    <a:schemeClr val="tx1"/>
                  </a:glow>
                </a:effectLst>
                <a:latin typeface="Arial" charset="0"/>
                <a:ea typeface="ＭＳ Ｐゴシック" charset="0"/>
                <a:cs typeface="ＭＳ Ｐゴシック" charset="0"/>
              </a:rPr>
              <a:t> to the Abrahamic Covenant, and </a:t>
            </a:r>
          </a:p>
          <a:p>
            <a:pPr marL="620713" indent="-620713" algn="l">
              <a:defRPr/>
            </a:pPr>
            <a:r>
              <a:rPr lang="en-US" b="1" dirty="0">
                <a:effectLst>
                  <a:glow rad="127000">
                    <a:schemeClr val="tx1"/>
                  </a:glow>
                </a:effectLst>
                <a:latin typeface="Arial" charset="0"/>
                <a:ea typeface="ＭＳ Ｐゴシック" charset="0"/>
                <a:cs typeface="ＭＳ Ｐゴシック" charset="0"/>
              </a:rPr>
              <a:t>• 	was </a:t>
            </a:r>
            <a:r>
              <a:rPr lang="en-US" b="1" dirty="0">
                <a:solidFill>
                  <a:srgbClr val="FFFF00"/>
                </a:solidFill>
                <a:effectLst>
                  <a:glow rad="127000">
                    <a:schemeClr val="tx1"/>
                  </a:glow>
                </a:effectLst>
                <a:latin typeface="Arial" charset="0"/>
                <a:ea typeface="ＭＳ Ｐゴシック" charset="0"/>
                <a:cs typeface="ＭＳ Ｐゴシック" charset="0"/>
              </a:rPr>
              <a:t>sovereign</a:t>
            </a:r>
            <a:r>
              <a:rPr lang="en-US" b="1" dirty="0">
                <a:effectLst>
                  <a:glow rad="127000">
                    <a:schemeClr val="tx1"/>
                  </a:glow>
                </a:effectLst>
                <a:latin typeface="Arial" charset="0"/>
                <a:ea typeface="ＭＳ Ｐゴシック" charset="0"/>
                <a:cs typeface="ＭＳ Ｐゴシック" charset="0"/>
              </a:rPr>
              <a:t> over Egypt’s gods.</a:t>
            </a: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a:defRPr/>
            </a:pPr>
            <a:r>
              <a:rPr lang="en-US" b="1" i="1" dirty="0">
                <a:effectLst>
                  <a:glow rad="127000">
                    <a:schemeClr val="tx1"/>
                  </a:glow>
                </a:effectLst>
                <a:latin typeface="Arial" charset="0"/>
                <a:ea typeface="ＭＳ Ｐゴシック" charset="0"/>
                <a:cs typeface="ＭＳ Ｐゴシック" charset="0"/>
              </a:rPr>
              <a:t>The Point of Exodus 1–11</a:t>
            </a:r>
          </a:p>
        </p:txBody>
      </p:sp>
    </p:spTree>
    <p:extLst>
      <p:ext uri="{BB962C8B-B14F-4D97-AF65-F5344CB8AC3E}">
        <p14:creationId xmlns:p14="http://schemas.microsoft.com/office/powerpoint/2010/main" val="1938329174"/>
      </p:ext>
    </p:extLst>
  </p:cSld>
  <p:clrMapOvr>
    <a:overrideClrMapping bg1="lt1" tx1="dk1" bg2="lt2" tx2="dk2" accent1="accent1" accent2="accent2" accent3="accent3" accent4="accent4" accent5="accent5" accent6="accent6" hlink="hlink" folHlink="folHlink"/>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1</a:t>
            </a:r>
          </a:p>
        </p:txBody>
      </p:sp>
    </p:spTree>
    <p:extLst>
      <p:ext uri="{BB962C8B-B14F-4D97-AF65-F5344CB8AC3E}">
        <p14:creationId xmlns:p14="http://schemas.microsoft.com/office/powerpoint/2010/main" val="3786802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charset="0"/>
                <a:cs typeface="ＭＳ Ｐゴシック" charset="0"/>
              </a:rPr>
              <a:t>7</a:t>
            </a:r>
          </a:p>
        </p:txBody>
      </p:sp>
      <p:sp>
        <p:nvSpPr>
          <p:cNvPr id="345091"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08" charset="0"/>
              <a:ea typeface="ＭＳ Ｐゴシック" charset="0"/>
              <a:cs typeface="ＭＳ Ｐゴシック" charset="0"/>
            </a:endParaRPr>
          </a:p>
        </p:txBody>
      </p:sp>
      <p:sp>
        <p:nvSpPr>
          <p:cNvPr id="30617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endParaRPr lang="zh-CN" altLang="en-US" sz="2000">
              <a:solidFill>
                <a:srgbClr val="FFA27C"/>
              </a:solidFill>
              <a:latin typeface="B VAG Rounded Bold" charset="0"/>
            </a:endParaRPr>
          </a:p>
        </p:txBody>
      </p:sp>
      <p:sp>
        <p:nvSpPr>
          <p:cNvPr id="345093" name="Rectangle 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306181"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zh-CN" sz="1200" b="1">
                <a:solidFill>
                  <a:srgbClr val="FFFFFF"/>
                </a:solidFill>
                <a:latin typeface="Arial" charset="0"/>
              </a:rPr>
              <a:t>Handbook pg. 24-25</a:t>
            </a:r>
          </a:p>
        </p:txBody>
      </p:sp>
      <p:pic>
        <p:nvPicPr>
          <p:cNvPr id="345095" name="Picture 7" descr="Sphinx with Chefren's Pyramid"/>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06183" name="Freeform 8"/>
          <p:cNvSpPr>
            <a:spLocks/>
          </p:cNvSpPr>
          <p:nvPr/>
        </p:nvSpPr>
        <p:spPr bwMode="auto">
          <a:xfrm>
            <a:off x="8570913"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84" name="Rectangle 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5" name="Freeform 10"/>
          <p:cNvSpPr>
            <a:spLocks/>
          </p:cNvSpPr>
          <p:nvPr/>
        </p:nvSpPr>
        <p:spPr bwMode="auto">
          <a:xfrm>
            <a:off x="8566150"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86"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7"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8" name="Rectangle 1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9" name="AutoShape 1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90" name="Line 1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91" name="Line 1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92" name="Rectangle 17"/>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Chicago" charset="0"/>
                <a:ea typeface="ＭＳ Ｐゴシック" charset="0"/>
                <a:cs typeface="ＭＳ Ｐゴシック" charset="0"/>
              </a:rPr>
              <a:t>JOSEPH</a:t>
            </a:r>
          </a:p>
        </p:txBody>
      </p:sp>
      <p:sp>
        <p:nvSpPr>
          <p:cNvPr id="345106" name="Rectangle 18"/>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5108" name="Rectangle 20"/>
          <p:cNvSpPr>
            <a:spLocks noGrp="1" noChangeArrowheads="1"/>
          </p:cNvSpPr>
          <p:nvPr>
            <p:ph type="title" idx="4294967295"/>
          </p:nvPr>
        </p:nvSpPr>
        <p:spPr bwMode="auto">
          <a:xfrm>
            <a:off x="1676400" y="5562600"/>
            <a:ext cx="5791200" cy="514350"/>
          </a:xfrm>
          <a:prstGeom prst="rect">
            <a:avLst/>
          </a:prstGeom>
          <a:ln w="12700">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en-US" sz="2400" b="1">
                <a:solidFill>
                  <a:schemeClr val="accent2"/>
                </a:solidFill>
                <a:effectLst/>
                <a:latin typeface="Comic Sans MS" pitchFamily="-112" charset="0"/>
                <a:ea typeface="ＭＳ Ｐゴシック" pitchFamily="-112" charset="-128"/>
                <a:cs typeface="ＭＳ Ｐゴシック" pitchFamily="-112" charset="-128"/>
              </a:rPr>
              <a:t>The Sphinx and the Great Pyramid</a:t>
            </a:r>
          </a:p>
        </p:txBody>
      </p:sp>
    </p:spTree>
    <p:extLst>
      <p:ext uri="{BB962C8B-B14F-4D97-AF65-F5344CB8AC3E}">
        <p14:creationId xmlns:p14="http://schemas.microsoft.com/office/powerpoint/2010/main" val="3263872210"/>
      </p:ext>
    </p:extLst>
  </p:cSld>
  <p:clrMapOvr>
    <a:masterClrMapping/>
  </p:clrMapOvr>
  <p:transition>
    <p:wheel spokes="0"/>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en-US" sz="3600">
                <a:latin typeface="Arial" charset="0"/>
                <a:cs typeface="ＭＳ Ｐゴシック" charset="0"/>
              </a:rPr>
              <a:t>Egyptians Ruthlessly Oppressed Israel</a:t>
            </a:r>
            <a:endParaRPr lang="en-US" sz="4000">
              <a:latin typeface="Arial" charset="0"/>
              <a:cs typeface="ＭＳ Ｐゴシック" charset="0"/>
            </a:endParaRPr>
          </a:p>
        </p:txBody>
      </p:sp>
    </p:spTree>
    <p:extLst>
      <p:ext uri="{BB962C8B-B14F-4D97-AF65-F5344CB8AC3E}">
        <p14:creationId xmlns:p14="http://schemas.microsoft.com/office/powerpoint/2010/main" val="289702048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Exod 1 Pharao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mr-IN" altLang="ja-JP" dirty="0">
                <a:latin typeface="Arial" charset="0"/>
                <a:cs typeface="Arial"/>
              </a:rPr>
              <a:t>"</a:t>
            </a:r>
            <a:r>
              <a:rPr lang="en-US" dirty="0">
                <a:latin typeface="Arial" charset="0"/>
                <a:cs typeface="Arial"/>
              </a:rPr>
              <a:t>Ultimate</a:t>
            </a:r>
            <a:r>
              <a:rPr lang="mr-IN" altLang="ja-JP" dirty="0">
                <a:latin typeface="Arial" charset="0"/>
                <a:cs typeface="Arial"/>
              </a:rPr>
              <a:t>"</a:t>
            </a:r>
            <a:r>
              <a:rPr lang="en-US" dirty="0">
                <a:latin typeface="Arial" charset="0"/>
                <a:cs typeface="Arial"/>
              </a:rPr>
              <a:t> Power</a:t>
            </a:r>
          </a:p>
        </p:txBody>
      </p:sp>
    </p:spTree>
    <p:extLst>
      <p:ext uri="{BB962C8B-B14F-4D97-AF65-F5344CB8AC3E}">
        <p14:creationId xmlns:p14="http://schemas.microsoft.com/office/powerpoint/2010/main" val="2988330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is God </a:t>
            </a:r>
            <a:r>
              <a:rPr lang="en-US" sz="5400" b="1" dirty="0">
                <a:solidFill>
                  <a:srgbClr val="FFFF00"/>
                </a:solidFill>
                <a:effectLst>
                  <a:glow rad="127000">
                    <a:schemeClr val="tx1"/>
                  </a:glow>
                </a:effectLst>
                <a:latin typeface="Arial" charset="0"/>
                <a:ea typeface="ＭＳ Ｐゴシック" charset="0"/>
                <a:cs typeface="ＭＳ Ｐゴシック" charset="0"/>
              </a:rPr>
              <a:t>forming</a:t>
            </a:r>
            <a:r>
              <a:rPr lang="en-US" sz="5400" b="1" dirty="0">
                <a:effectLst>
                  <a:glow rad="127000">
                    <a:schemeClr val="tx1"/>
                  </a:glow>
                </a:effectLst>
                <a:latin typeface="Arial" charset="0"/>
                <a:ea typeface="ＭＳ Ｐゴシック" charset="0"/>
                <a:cs typeface="ＭＳ Ｐゴシック" charset="0"/>
              </a:rPr>
              <a:t> us?</a:t>
            </a:r>
          </a:p>
        </p:txBody>
      </p:sp>
    </p:spTree>
    <p:extLst>
      <p:ext uri="{BB962C8B-B14F-4D97-AF65-F5344CB8AC3E}">
        <p14:creationId xmlns:p14="http://schemas.microsoft.com/office/powerpoint/2010/main" val="3928549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exodramses-bo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en-US">
                <a:latin typeface="Arial" charset="0"/>
                <a:cs typeface="Arial"/>
              </a:rPr>
              <a:t>Who has greater power – Pharaoh or Yahweh?</a:t>
            </a:r>
          </a:p>
        </p:txBody>
      </p:sp>
    </p:spTree>
    <p:extLst>
      <p:ext uri="{BB962C8B-B14F-4D97-AF65-F5344CB8AC3E}">
        <p14:creationId xmlns:p14="http://schemas.microsoft.com/office/powerpoint/2010/main" val="4183987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Exod 1 Mud Brick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708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539750" y="304800"/>
            <a:ext cx="8604250" cy="1143000"/>
          </a:xfrm>
        </p:spPr>
        <p:txBody>
          <a:bodyPr/>
          <a:lstStyle/>
          <a:p>
            <a:pPr algn="l">
              <a:defRPr/>
            </a:pPr>
            <a:r>
              <a:rPr lang="en-US" sz="6600" dirty="0">
                <a:solidFill>
                  <a:srgbClr val="020020"/>
                </a:solidFill>
                <a:latin typeface="Arial" charset="0"/>
                <a:cs typeface="Arial"/>
              </a:rPr>
              <a:t>Mud Bricks</a:t>
            </a:r>
          </a:p>
        </p:txBody>
      </p:sp>
    </p:spTree>
    <p:extLst>
      <p:ext uri="{BB962C8B-B14F-4D97-AF65-F5344CB8AC3E}">
        <p14:creationId xmlns:p14="http://schemas.microsoft.com/office/powerpoint/2010/main" val="2329482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rgbClr val="02002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18466" name="Picture 1" descr="Exod 2 Midwiv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3" y="304800"/>
            <a:ext cx="9275763"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0" y="5715000"/>
            <a:ext cx="9144000" cy="1143000"/>
          </a:xfrm>
        </p:spPr>
        <p:txBody>
          <a:bodyPr/>
          <a:lstStyle/>
          <a:p>
            <a:pPr>
              <a:defRPr/>
            </a:pPr>
            <a:r>
              <a:rPr lang="en-US" sz="3200">
                <a:latin typeface="Arial" charset="0"/>
                <a:cs typeface="Arial"/>
              </a:rPr>
              <a:t>Hebrew Midwives appear before Pharaoh (Exodus 1:15-22)</a:t>
            </a:r>
          </a:p>
        </p:txBody>
      </p:sp>
    </p:spTree>
    <p:extLst>
      <p:ext uri="{BB962C8B-B14F-4D97-AF65-F5344CB8AC3E}">
        <p14:creationId xmlns:p14="http://schemas.microsoft.com/office/powerpoint/2010/main" val="3702374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2</a:t>
            </a:r>
          </a:p>
        </p:txBody>
      </p:sp>
    </p:spTree>
    <p:extLst>
      <p:ext uri="{BB962C8B-B14F-4D97-AF65-F5344CB8AC3E}">
        <p14:creationId xmlns:p14="http://schemas.microsoft.com/office/powerpoint/2010/main" val="3405314944"/>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ChangeArrowheads="1"/>
          </p:cNvSpPr>
          <p:nvPr/>
        </p:nvSpPr>
        <p:spPr bwMode="auto">
          <a:xfrm>
            <a:off x="0" y="0"/>
            <a:ext cx="9144000" cy="6858000"/>
          </a:xfrm>
          <a:prstGeom prst="rect">
            <a:avLst/>
          </a:prstGeom>
          <a:solidFill>
            <a:srgbClr val="02002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4" name="Title 3"/>
          <p:cNvSpPr>
            <a:spLocks noGrp="1"/>
          </p:cNvSpPr>
          <p:nvPr>
            <p:ph type="title" idx="4294967295"/>
          </p:nvPr>
        </p:nvSpPr>
        <p:spPr>
          <a:xfrm>
            <a:off x="0" y="5715000"/>
            <a:ext cx="9144000" cy="1143000"/>
          </a:xfrm>
        </p:spPr>
        <p:txBody>
          <a:bodyPr/>
          <a:lstStyle/>
          <a:p>
            <a:pPr>
              <a:defRPr/>
            </a:pPr>
            <a:r>
              <a:rPr lang="en-US" sz="3200" dirty="0">
                <a:latin typeface="Arial" charset="0"/>
                <a:cs typeface="Arial"/>
              </a:rPr>
              <a:t>Moses was </a:t>
            </a:r>
            <a:r>
              <a:rPr lang="mr-IN" altLang="ja-JP" sz="3200" dirty="0">
                <a:latin typeface="Arial" charset="0"/>
                <a:cs typeface="Arial"/>
              </a:rPr>
              <a:t>"</a:t>
            </a:r>
            <a:r>
              <a:rPr lang="en-US" sz="3200" dirty="0">
                <a:latin typeface="Arial" charset="0"/>
                <a:cs typeface="Arial"/>
              </a:rPr>
              <a:t>thrown into the Nile</a:t>
            </a:r>
            <a:r>
              <a:rPr lang="mr-IN" altLang="ja-JP" sz="3200" dirty="0">
                <a:latin typeface="Arial" charset="0"/>
                <a:cs typeface="Arial"/>
              </a:rPr>
              <a:t>"</a:t>
            </a:r>
            <a:r>
              <a:rPr lang="en-US" sz="3200" dirty="0">
                <a:latin typeface="Arial" charset="0"/>
                <a:cs typeface="Arial"/>
              </a:rPr>
              <a:t> (Exod. 1:22)</a:t>
            </a:r>
          </a:p>
        </p:txBody>
      </p:sp>
      <p:pic>
        <p:nvPicPr>
          <p:cNvPr id="319491" name="Picture 4" descr="Exod 2 Moses baske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7479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descr="Exod 2 Miri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23850" y="115888"/>
            <a:ext cx="8208963" cy="1143000"/>
          </a:xfrm>
        </p:spPr>
        <p:txBody>
          <a:bodyPr/>
          <a:lstStyle/>
          <a:p>
            <a:pPr algn="l">
              <a:defRPr/>
            </a:pPr>
            <a:r>
              <a:rPr lang="en-US" dirty="0">
                <a:latin typeface="Arial" charset="0"/>
                <a:cs typeface="Arial"/>
              </a:rPr>
              <a:t>Miriam (Exod. 2:4)</a:t>
            </a:r>
          </a:p>
        </p:txBody>
      </p:sp>
    </p:spTree>
    <p:extLst>
      <p:ext uri="{BB962C8B-B14F-4D97-AF65-F5344CB8AC3E}">
        <p14:creationId xmlns:p14="http://schemas.microsoft.com/office/powerpoint/2010/main" val="3441404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22561" name="Rectangle 2" descr="Green marble"/>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2562" name="Picture 3" descr="OMSSO089"/>
          <p:cNvPicPr>
            <a:picLocks noChangeAspect="1" noChangeArrowheads="1"/>
          </p:cNvPicPr>
          <p:nvPr/>
        </p:nvPicPr>
        <p:blipFill>
          <a:blip r:embed="rId4" cstate="screen">
            <a:lum bright="-36000"/>
            <a:extLst>
              <a:ext uri="{28A0092B-C50C-407E-A947-70E740481C1C}">
                <a14:useLocalDpi xmlns:a14="http://schemas.microsoft.com/office/drawing/2010/main"/>
              </a:ext>
            </a:extLst>
          </a:blip>
          <a:srcRect/>
          <a:stretch>
            <a:fillRect/>
          </a:stretch>
        </p:blipFill>
        <p:spPr bwMode="auto">
          <a:xfrm>
            <a:off x="0" y="0"/>
            <a:ext cx="9144000" cy="504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Text Box 4"/>
          <p:cNvSpPr txBox="1">
            <a:spLocks noChangeArrowheads="1"/>
          </p:cNvSpPr>
          <p:nvPr/>
        </p:nvSpPr>
        <p:spPr bwMode="auto">
          <a:xfrm>
            <a:off x="5004048" y="0"/>
            <a:ext cx="4158734" cy="600164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50000"/>
              </a:spcBef>
              <a:spcAft>
                <a:spcPct val="0"/>
              </a:spcAft>
              <a:defRPr/>
            </a:pPr>
            <a:r>
              <a:rPr lang="en-US" sz="3200" b="1" i="1" baseline="30000" dirty="0">
                <a:solidFill>
                  <a:srgbClr val="F1F7E9"/>
                </a:solidFill>
                <a:latin typeface="Arial"/>
                <a:cs typeface="Arial"/>
              </a:rPr>
              <a:t> </a:t>
            </a:r>
            <a:r>
              <a:rPr lang="mr-IN" sz="3200" b="1" i="1" baseline="30000" dirty="0">
                <a:solidFill>
                  <a:srgbClr val="F1F7E9"/>
                </a:solidFill>
                <a:latin typeface="Arial"/>
                <a:cs typeface="Arial"/>
              </a:rPr>
              <a:t>"</a:t>
            </a:r>
            <a:r>
              <a:rPr lang="en-US" sz="3200" b="1" i="1" dirty="0">
                <a:solidFill>
                  <a:srgbClr val="F1F7E9"/>
                </a:solidFill>
                <a:latin typeface="Arial"/>
                <a:cs typeface="Arial"/>
              </a:rPr>
              <a:t>At that time Moses was born, and he was no ordinary child. For three months he was cared for in his father</a:t>
            </a:r>
            <a:r>
              <a:rPr lang="fr-FR" sz="3200" b="1" i="1" dirty="0">
                <a:solidFill>
                  <a:srgbClr val="F1F7E9"/>
                </a:solidFill>
                <a:latin typeface="Arial"/>
                <a:cs typeface="Arial"/>
              </a:rPr>
              <a:t>'</a:t>
            </a:r>
            <a:r>
              <a:rPr lang="en-US" sz="3200" b="1" i="1" dirty="0">
                <a:solidFill>
                  <a:srgbClr val="F1F7E9"/>
                </a:solidFill>
                <a:latin typeface="Arial"/>
                <a:cs typeface="Arial"/>
              </a:rPr>
              <a:t>s house. </a:t>
            </a:r>
            <a:r>
              <a:rPr lang="en-US" sz="3200" b="1" i="1" baseline="30000" dirty="0">
                <a:solidFill>
                  <a:srgbClr val="F1F7E9"/>
                </a:solidFill>
                <a:latin typeface="Arial"/>
                <a:cs typeface="Arial"/>
              </a:rPr>
              <a:t> </a:t>
            </a:r>
            <a:r>
              <a:rPr lang="en-US" sz="3200" b="1" i="1" dirty="0">
                <a:solidFill>
                  <a:srgbClr val="F1F7E9"/>
                </a:solidFill>
                <a:latin typeface="Arial"/>
                <a:cs typeface="Arial"/>
              </a:rPr>
              <a:t>When he was placed outside, Pharaoh</a:t>
            </a:r>
            <a:r>
              <a:rPr lang="fr-FR" sz="3200" b="1" i="1" dirty="0">
                <a:solidFill>
                  <a:srgbClr val="F1F7E9"/>
                </a:solidFill>
                <a:latin typeface="Arial"/>
                <a:cs typeface="Arial"/>
              </a:rPr>
              <a:t>'</a:t>
            </a:r>
            <a:r>
              <a:rPr lang="en-US" sz="3200" b="1" i="1" dirty="0">
                <a:solidFill>
                  <a:srgbClr val="F1F7E9"/>
                </a:solidFill>
                <a:latin typeface="Arial"/>
                <a:cs typeface="Arial"/>
              </a:rPr>
              <a:t>s daughter took him and brought him up as her own son.</a:t>
            </a:r>
            <a:r>
              <a:rPr lang="mr-IN" sz="3200" b="1" i="1" dirty="0">
                <a:solidFill>
                  <a:srgbClr val="F1F7E9"/>
                </a:solidFill>
                <a:latin typeface="Arial"/>
                <a:cs typeface="Arial"/>
              </a:rPr>
              <a:t>"</a:t>
            </a:r>
            <a:r>
              <a:rPr lang="en-US" sz="3200" b="1" i="1" baseline="30000" dirty="0">
                <a:solidFill>
                  <a:srgbClr val="F1F7E9"/>
                </a:solidFill>
                <a:latin typeface="Arial"/>
                <a:cs typeface="Arial"/>
              </a:rPr>
              <a:t> </a:t>
            </a:r>
            <a:endParaRPr lang="en-US" sz="3200" b="1" i="1" dirty="0">
              <a:solidFill>
                <a:srgbClr val="F1F7E9"/>
              </a:solidFill>
              <a:latin typeface="Arial"/>
              <a:cs typeface="Arial"/>
            </a:endParaRPr>
          </a:p>
        </p:txBody>
      </p:sp>
      <p:sp>
        <p:nvSpPr>
          <p:cNvPr id="177158" name="Rectangle 6"/>
          <p:cNvSpPr>
            <a:spLocks noGrp="1" noChangeArrowheads="1"/>
          </p:cNvSpPr>
          <p:nvPr>
            <p:ph type="title" idx="4294967295"/>
          </p:nvPr>
        </p:nvSpPr>
        <p:spPr>
          <a:xfrm>
            <a:off x="0" y="5715000"/>
            <a:ext cx="3810000" cy="1143000"/>
          </a:xfrm>
          <a:effectLst>
            <a:outerShdw blurRad="63500" dist="35921" dir="2700000" algn="ctr" rotWithShape="0">
              <a:srgbClr val="000000">
                <a:alpha val="74998"/>
              </a:srgbClr>
            </a:outerShdw>
          </a:effectLst>
        </p:spPr>
        <p:txBody>
          <a:bodyPr/>
          <a:lstStyle/>
          <a:p>
            <a:pPr algn="r">
              <a:defRPr/>
            </a:pPr>
            <a:r>
              <a:rPr kumimoji="0" lang="en-US" sz="3200">
                <a:solidFill>
                  <a:schemeClr val="bg1"/>
                </a:solidFill>
                <a:effectLst/>
                <a:latin typeface="Arial" charset="0"/>
                <a:cs typeface="ＭＳ Ｐゴシック" charset="0"/>
              </a:rPr>
              <a:t>Acts 7:20-21 (NIV)</a:t>
            </a:r>
            <a:endParaRPr lang="en-US">
              <a:latin typeface="Arial" charset="0"/>
              <a:cs typeface="ＭＳ Ｐゴシック" charset="0"/>
            </a:endParaRPr>
          </a:p>
        </p:txBody>
      </p:sp>
    </p:spTree>
    <p:extLst>
      <p:ext uri="{BB962C8B-B14F-4D97-AF65-F5344CB8AC3E}">
        <p14:creationId xmlns:p14="http://schemas.microsoft.com/office/powerpoint/2010/main" val="3871379127"/>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World Travel 05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Text Box 3"/>
          <p:cNvSpPr txBox="1">
            <a:spLocks noChangeArrowheads="1"/>
          </p:cNvSpPr>
          <p:nvPr/>
        </p:nvSpPr>
        <p:spPr bwMode="auto">
          <a:xfrm>
            <a:off x="515938" y="212725"/>
            <a:ext cx="8448675" cy="1938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mr-IN" sz="4000" b="1" i="1" dirty="0">
                <a:solidFill>
                  <a:srgbClr val="F1F7E9"/>
                </a:solidFill>
                <a:latin typeface="Arial"/>
                <a:ea typeface="ＭＳ Ｐゴシック" charset="0"/>
                <a:cs typeface="Arial"/>
              </a:rPr>
              <a:t>"</a:t>
            </a:r>
            <a:r>
              <a:rPr lang="en-US" sz="4000" b="1" i="1" dirty="0">
                <a:solidFill>
                  <a:srgbClr val="F1F7E9"/>
                </a:solidFill>
                <a:latin typeface="Arial"/>
                <a:ea typeface="ＭＳ Ｐゴシック" charset="0"/>
                <a:cs typeface="Arial"/>
              </a:rPr>
              <a:t>Moses was educated in all the wisdom of the Egyptians and was powerful in speech and action.</a:t>
            </a:r>
            <a:r>
              <a:rPr lang="mr-IN" sz="4000" b="1" i="1" dirty="0">
                <a:solidFill>
                  <a:srgbClr val="F1F7E9"/>
                </a:solidFill>
                <a:latin typeface="Arial"/>
                <a:ea typeface="ＭＳ Ｐゴシック" charset="0"/>
                <a:cs typeface="Arial"/>
              </a:rPr>
              <a:t>"</a:t>
            </a:r>
            <a:r>
              <a:rPr lang="en-US" sz="4000" b="1" i="1" dirty="0">
                <a:solidFill>
                  <a:srgbClr val="F1F7E9"/>
                </a:solidFill>
                <a:latin typeface="Arial"/>
                <a:ea typeface="ＭＳ Ｐゴシック" charset="0"/>
                <a:cs typeface="Arial"/>
              </a:rPr>
              <a:t> </a:t>
            </a:r>
          </a:p>
        </p:txBody>
      </p:sp>
      <p:sp>
        <p:nvSpPr>
          <p:cNvPr id="178181" name="Rectangle 5"/>
          <p:cNvSpPr>
            <a:spLocks noGrp="1" noChangeArrowheads="1"/>
          </p:cNvSpPr>
          <p:nvPr>
            <p:ph type="title" idx="4294967295"/>
          </p:nvPr>
        </p:nvSpPr>
        <p:spPr>
          <a:xfrm>
            <a:off x="5562600" y="5973763"/>
            <a:ext cx="34290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kumimoji="0" lang="en-US" sz="3200" dirty="0">
                <a:solidFill>
                  <a:schemeClr val="bg1"/>
                </a:solidFill>
                <a:effectLst/>
                <a:ea typeface="ＭＳ Ｐゴシック" pitchFamily="-112" charset="-128"/>
                <a:cs typeface="ＭＳ Ｐゴシック" pitchFamily="-112" charset="-128"/>
              </a:rPr>
              <a:t>Acts 7:22 (NIV)</a:t>
            </a:r>
          </a:p>
        </p:txBody>
      </p:sp>
    </p:spTree>
    <p:extLst>
      <p:ext uri="{BB962C8B-B14F-4D97-AF65-F5344CB8AC3E}">
        <p14:creationId xmlns:p14="http://schemas.microsoft.com/office/powerpoint/2010/main" val="304838906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7682"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ext Box 4"/>
          <p:cNvSpPr txBox="1">
            <a:spLocks noChangeArrowheads="1"/>
          </p:cNvSpPr>
          <p:nvPr/>
        </p:nvSpPr>
        <p:spPr bwMode="auto">
          <a:xfrm>
            <a:off x="4724400" y="6003925"/>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dirty="0">
                <a:solidFill>
                  <a:srgbClr val="F1F7E9"/>
                </a:solidFill>
                <a:latin typeface="Arial"/>
                <a:ea typeface="ＭＳ Ｐゴシック" charset="0"/>
                <a:cs typeface="Arial"/>
              </a:rPr>
              <a:t>Thutmose III</a:t>
            </a:r>
          </a:p>
        </p:txBody>
      </p:sp>
      <p:sp>
        <p:nvSpPr>
          <p:cNvPr id="179206" name="Rectangle 6"/>
          <p:cNvSpPr>
            <a:spLocks noGrp="1" noChangeArrowheads="1"/>
          </p:cNvSpPr>
          <p:nvPr>
            <p:ph type="title" idx="4294967295"/>
          </p:nvPr>
        </p:nvSpPr>
        <p:spPr>
          <a:xfrm>
            <a:off x="5181600" y="365125"/>
            <a:ext cx="3657600" cy="7016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kumimoji="0" lang="en-US" sz="4000" dirty="0">
                <a:solidFill>
                  <a:schemeClr val="bg1"/>
                </a:solidFill>
                <a:effectLst/>
                <a:ea typeface="ＭＳ Ｐゴシック" pitchFamily="-112" charset="-128"/>
                <a:cs typeface="ＭＳ Ｐゴシック" pitchFamily="-112" charset="-128"/>
              </a:rPr>
              <a:t>Moses Flees</a:t>
            </a:r>
          </a:p>
        </p:txBody>
      </p:sp>
    </p:spTree>
    <p:extLst>
      <p:ext uri="{BB962C8B-B14F-4D97-AF65-F5344CB8AC3E}">
        <p14:creationId xmlns:p14="http://schemas.microsoft.com/office/powerpoint/2010/main" val="165604412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ChangeArrowheads="1"/>
          </p:cNvSpPr>
          <p:nvPr/>
        </p:nvSpPr>
        <p:spPr bwMode="auto">
          <a:xfrm>
            <a:off x="6875463" y="0"/>
            <a:ext cx="2268537" cy="6858000"/>
          </a:xfrm>
          <a:prstGeom prst="rect">
            <a:avLst/>
          </a:prstGeom>
          <a:solidFill>
            <a:srgbClr val="00000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9730"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0" name="Oval 6"/>
          <p:cNvSpPr>
            <a:spLocks noChangeArrowheads="1"/>
          </p:cNvSpPr>
          <p:nvPr/>
        </p:nvSpPr>
        <p:spPr bwMode="auto">
          <a:xfrm>
            <a:off x="5003800" y="3992563"/>
            <a:ext cx="2089150" cy="1584325"/>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80231" name="Oval 7"/>
          <p:cNvSpPr>
            <a:spLocks noChangeArrowheads="1"/>
          </p:cNvSpPr>
          <p:nvPr/>
        </p:nvSpPr>
        <p:spPr bwMode="auto">
          <a:xfrm>
            <a:off x="34925" y="1484313"/>
            <a:ext cx="2089150" cy="1584325"/>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80232" name="Rectangle 8"/>
          <p:cNvSpPr>
            <a:spLocks noGrp="1" noChangeArrowheads="1"/>
          </p:cNvSpPr>
          <p:nvPr>
            <p:ph type="title" idx="4294967295"/>
          </p:nvPr>
        </p:nvSpPr>
        <p:spPr>
          <a:xfrm>
            <a:off x="6875463" y="2065338"/>
            <a:ext cx="2376487" cy="1939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Location of </a:t>
            </a:r>
            <a:r>
              <a:rPr kumimoji="0" lang="en-US" sz="4000" dirty="0" err="1">
                <a:solidFill>
                  <a:srgbClr val="FFFFFF"/>
                </a:solidFill>
                <a:effectLst/>
                <a:ea typeface="ＭＳ Ｐゴシック" pitchFamily="-112" charset="-128"/>
                <a:cs typeface="ＭＳ Ｐゴシック" pitchFamily="-112" charset="-128"/>
              </a:rPr>
              <a:t>Midian</a:t>
            </a:r>
            <a:endParaRPr kumimoji="0" lang="en-US" sz="4000" dirty="0">
              <a:solidFill>
                <a:srgbClr val="FFFFFF"/>
              </a:solidFill>
              <a:effectLst/>
              <a:ea typeface="ＭＳ Ｐゴシック" pitchFamily="-112" charset="-128"/>
              <a:cs typeface="ＭＳ Ｐゴシック" pitchFamily="-112" charset="-128"/>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Goshen</a:t>
            </a: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err="1">
                <a:solidFill>
                  <a:srgbClr val="F1F7E9">
                    <a:lumMod val="10000"/>
                  </a:srgbClr>
                </a:solidFill>
                <a:effectLst/>
                <a:ea typeface="ＭＳ Ｐゴシック" pitchFamily="-112" charset="-128"/>
                <a:cs typeface="ＭＳ Ｐゴシック" pitchFamily="-112" charset="-128"/>
              </a:rPr>
              <a:t>Midian</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700338" y="3762375"/>
            <a:ext cx="2155825" cy="1322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Mt. Sinai</a:t>
            </a: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Canaan</a:t>
            </a: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Egypt</a:t>
            </a: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Nile River</a:t>
            </a:r>
          </a:p>
        </p:txBody>
      </p:sp>
    </p:spTree>
    <p:extLst>
      <p:ext uri="{BB962C8B-B14F-4D97-AF65-F5344CB8AC3E}">
        <p14:creationId xmlns:p14="http://schemas.microsoft.com/office/powerpoint/2010/main" val="4014775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4000"/>
                                  </p:stCondLst>
                                  <p:childTnLst>
                                    <p:set>
                                      <p:cBhvr>
                                        <p:cTn id="6" dur="1" fill="hold">
                                          <p:stCondLst>
                                            <p:cond delay="0"/>
                                          </p:stCondLst>
                                        </p:cTn>
                                        <p:tgtEl>
                                          <p:spTgt spid="180231"/>
                                        </p:tgtEl>
                                        <p:attrNameLst>
                                          <p:attrName>style.visibility</p:attrName>
                                        </p:attrNameLst>
                                      </p:cBhvr>
                                      <p:to>
                                        <p:strVal val="visible"/>
                                      </p:to>
                                    </p:set>
                                    <p:anim calcmode="lin" valueType="num">
                                      <p:cBhvr>
                                        <p:cTn id="7" dur="500" fill="hold"/>
                                        <p:tgtEl>
                                          <p:spTgt spid="180231"/>
                                        </p:tgtEl>
                                        <p:attrNameLst>
                                          <p:attrName>ppt_w</p:attrName>
                                        </p:attrNameLst>
                                      </p:cBhvr>
                                      <p:tavLst>
                                        <p:tav tm="0">
                                          <p:val>
                                            <p:fltVal val="0"/>
                                          </p:val>
                                        </p:tav>
                                        <p:tav tm="100000">
                                          <p:val>
                                            <p:strVal val="#ppt_w"/>
                                          </p:val>
                                        </p:tav>
                                      </p:tavLst>
                                    </p:anim>
                                    <p:anim calcmode="lin" valueType="num">
                                      <p:cBhvr>
                                        <p:cTn id="8" dur="500" fill="hold"/>
                                        <p:tgtEl>
                                          <p:spTgt spid="180231"/>
                                        </p:tgtEl>
                                        <p:attrNameLst>
                                          <p:attrName>ppt_h</p:attrName>
                                        </p:attrNameLst>
                                      </p:cBhvr>
                                      <p:tavLst>
                                        <p:tav tm="0">
                                          <p:val>
                                            <p:fltVal val="0"/>
                                          </p:val>
                                        </p:tav>
                                        <p:tav tm="100000">
                                          <p:val>
                                            <p:strVal val="#ppt_h"/>
                                          </p:val>
                                        </p:tav>
                                      </p:tavLst>
                                    </p:anim>
                                  </p:childTnLst>
                                </p:cTn>
                              </p:par>
                            </p:childTnLst>
                          </p:cTn>
                        </p:par>
                        <p:par>
                          <p:cTn id="9" fill="hold" nodeType="afterGroup">
                            <p:stCondLst>
                              <p:cond delay="4500"/>
                            </p:stCondLst>
                            <p:childTnLst>
                              <p:par>
                                <p:cTn id="10" presetID="23" presetClass="entr" presetSubtype="16" fill="hold" grpId="0" nodeType="afterEffect">
                                  <p:stCondLst>
                                    <p:cond delay="3000"/>
                                  </p:stCondLst>
                                  <p:childTnLst>
                                    <p:set>
                                      <p:cBhvr>
                                        <p:cTn id="11" dur="1" fill="hold">
                                          <p:stCondLst>
                                            <p:cond delay="0"/>
                                          </p:stCondLst>
                                        </p:cTn>
                                        <p:tgtEl>
                                          <p:spTgt spid="180230"/>
                                        </p:tgtEl>
                                        <p:attrNameLst>
                                          <p:attrName>style.visibility</p:attrName>
                                        </p:attrNameLst>
                                      </p:cBhvr>
                                      <p:to>
                                        <p:strVal val="visible"/>
                                      </p:to>
                                    </p:set>
                                    <p:anim calcmode="lin" valueType="num">
                                      <p:cBhvr>
                                        <p:cTn id="12" dur="500" fill="hold"/>
                                        <p:tgtEl>
                                          <p:spTgt spid="180230"/>
                                        </p:tgtEl>
                                        <p:attrNameLst>
                                          <p:attrName>ppt_w</p:attrName>
                                        </p:attrNameLst>
                                      </p:cBhvr>
                                      <p:tavLst>
                                        <p:tav tm="0">
                                          <p:val>
                                            <p:fltVal val="0"/>
                                          </p:val>
                                        </p:tav>
                                        <p:tav tm="100000">
                                          <p:val>
                                            <p:strVal val="#ppt_w"/>
                                          </p:val>
                                        </p:tav>
                                      </p:tavLst>
                                    </p:anim>
                                    <p:anim calcmode="lin" valueType="num">
                                      <p:cBhvr>
                                        <p:cTn id="13" dur="500" fill="hold"/>
                                        <p:tgtEl>
                                          <p:spTgt spid="180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0" grpId="0" animBg="1"/>
      <p:bldP spid="1802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is God </a:t>
            </a:r>
            <a:r>
              <a:rPr lang="en-US" sz="5400" b="1" dirty="0">
                <a:solidFill>
                  <a:srgbClr val="FFFF00"/>
                </a:solidFill>
                <a:effectLst>
                  <a:glow rad="127000">
                    <a:schemeClr val="tx1"/>
                  </a:glow>
                </a:effectLst>
                <a:latin typeface="Arial" charset="0"/>
                <a:ea typeface="ＭＳ Ｐゴシック" charset="0"/>
                <a:cs typeface="ＭＳ Ｐゴシック" charset="0"/>
              </a:rPr>
              <a:t>forming</a:t>
            </a:r>
            <a:r>
              <a:rPr lang="en-US" sz="5400" b="1" dirty="0">
                <a:effectLst>
                  <a:glow rad="127000">
                    <a:schemeClr val="tx1"/>
                  </a:glow>
                </a:effectLst>
                <a:latin typeface="Arial" charset="0"/>
                <a:ea typeface="ＭＳ Ｐゴシック" charset="0"/>
                <a:cs typeface="ＭＳ Ｐゴシック" charset="0"/>
              </a:rPr>
              <a:t> us?</a:t>
            </a:r>
          </a:p>
        </p:txBody>
      </p:sp>
    </p:spTree>
    <p:extLst>
      <p:ext uri="{BB962C8B-B14F-4D97-AF65-F5344CB8AC3E}">
        <p14:creationId xmlns:p14="http://schemas.microsoft.com/office/powerpoint/2010/main" val="1419690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3</a:t>
            </a:r>
          </a:p>
        </p:txBody>
      </p:sp>
    </p:spTree>
    <p:extLst>
      <p:ext uri="{BB962C8B-B14F-4D97-AF65-F5344CB8AC3E}">
        <p14:creationId xmlns:p14="http://schemas.microsoft.com/office/powerpoint/2010/main" val="3683110744"/>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Text Box 5"/>
          <p:cNvSpPr txBox="1">
            <a:spLocks noChangeArrowheads="1"/>
          </p:cNvSpPr>
          <p:nvPr/>
        </p:nvSpPr>
        <p:spPr bwMode="auto">
          <a:xfrm>
            <a:off x="5334000" y="1222375"/>
            <a:ext cx="3810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charset="0"/>
                <a:cs typeface="Arial"/>
              </a:rPr>
              <a:t>(Exod. 3)</a:t>
            </a:r>
          </a:p>
        </p:txBody>
      </p:sp>
      <p:sp>
        <p:nvSpPr>
          <p:cNvPr id="181254" name="Rectangle 6"/>
          <p:cNvSpPr>
            <a:spLocks noGrp="1" noChangeArrowheads="1"/>
          </p:cNvSpPr>
          <p:nvPr>
            <p:ph type="title" idx="4294967295"/>
          </p:nvPr>
        </p:nvSpPr>
        <p:spPr>
          <a:xfrm>
            <a:off x="4787900" y="-26988"/>
            <a:ext cx="4356100" cy="1200151"/>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3600" dirty="0">
                <a:solidFill>
                  <a:srgbClr val="000000"/>
                </a:solidFill>
                <a:effectLst/>
                <a:latin typeface="Arial" charset="0"/>
                <a:cs typeface="Arial"/>
              </a:rPr>
              <a:t>God calls His servant </a:t>
            </a:r>
            <a:endParaRPr kumimoji="0" lang="en-US" sz="4000" dirty="0">
              <a:solidFill>
                <a:srgbClr val="000000"/>
              </a:solidFill>
              <a:effectLst/>
              <a:latin typeface="Arial" charset="0"/>
              <a:cs typeface="Arial"/>
            </a:endParaRPr>
          </a:p>
        </p:txBody>
      </p:sp>
    </p:spTree>
    <p:extLst>
      <p:ext uri="{BB962C8B-B14F-4D97-AF65-F5344CB8AC3E}">
        <p14:creationId xmlns:p14="http://schemas.microsoft.com/office/powerpoint/2010/main" val="150490171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Text Box 5"/>
          <p:cNvSpPr txBox="1">
            <a:spLocks noChangeArrowheads="1"/>
          </p:cNvSpPr>
          <p:nvPr/>
        </p:nvSpPr>
        <p:spPr bwMode="auto">
          <a:xfrm>
            <a:off x="5334000" y="1554163"/>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charset="0"/>
                <a:cs typeface="Arial"/>
              </a:rPr>
              <a:t>(Exod. 3:1–4:17)</a:t>
            </a:r>
          </a:p>
        </p:txBody>
      </p:sp>
      <p:sp>
        <p:nvSpPr>
          <p:cNvPr id="181254" name="Rectangle 6"/>
          <p:cNvSpPr>
            <a:spLocks noGrp="1" noChangeArrowheads="1"/>
          </p:cNvSpPr>
          <p:nvPr>
            <p:ph type="title" idx="4294967295"/>
          </p:nvPr>
        </p:nvSpPr>
        <p:spPr>
          <a:xfrm>
            <a:off x="5334000" y="304800"/>
            <a:ext cx="3810000" cy="120015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3600">
                <a:solidFill>
                  <a:schemeClr val="bg1"/>
                </a:solidFill>
                <a:effectLst/>
                <a:latin typeface="Arial" charset="0"/>
                <a:cs typeface="Arial"/>
              </a:rPr>
              <a:t>The Burning Bush</a:t>
            </a:r>
            <a:endParaRPr kumimoji="0" lang="en-US" sz="4000">
              <a:solidFill>
                <a:schemeClr val="bg1"/>
              </a:solidFill>
              <a:effectLst/>
              <a:latin typeface="Arial" charset="0"/>
              <a:cs typeface="Arial"/>
            </a:endParaRPr>
          </a:p>
        </p:txBody>
      </p:sp>
    </p:spTree>
    <p:extLst>
      <p:ext uri="{BB962C8B-B14F-4D97-AF65-F5344CB8AC3E}">
        <p14:creationId xmlns:p14="http://schemas.microsoft.com/office/powerpoint/2010/main" val="309951527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4"/>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77" name="Text Box 5"/>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2.  Who are You (3:13)?</a:t>
            </a:r>
          </a:p>
        </p:txBody>
      </p:sp>
      <p:sp>
        <p:nvSpPr>
          <p:cNvPr id="182278" name="Text Box 6"/>
          <p:cNvSpPr txBox="1">
            <a:spLocks noChangeArrowheads="1"/>
          </p:cNvSpPr>
          <p:nvPr/>
        </p:nvSpPr>
        <p:spPr bwMode="auto">
          <a:xfrm>
            <a:off x="76200" y="31543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3.  What if I fail (4:1)?</a:t>
            </a:r>
          </a:p>
        </p:txBody>
      </p:sp>
      <p:sp>
        <p:nvSpPr>
          <p:cNvPr id="182279" name="Text Box 7"/>
          <p:cNvSpPr txBox="1">
            <a:spLocks noChangeArrowheads="1"/>
          </p:cNvSpPr>
          <p:nvPr/>
        </p:nvSpPr>
        <p:spPr bwMode="auto">
          <a:xfrm>
            <a:off x="76200" y="40449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1F7E9"/>
                </a:solidFill>
                <a:latin typeface="Arial"/>
                <a:ea typeface="ＭＳ Ｐゴシック" charset="0"/>
                <a:cs typeface="Arial"/>
              </a:rPr>
              <a:t>4.  I</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m not gifted (4:10)</a:t>
            </a:r>
          </a:p>
        </p:txBody>
      </p:sp>
      <p:sp>
        <p:nvSpPr>
          <p:cNvPr id="182280" name="Text Box 8"/>
          <p:cNvSpPr txBox="1">
            <a:spLocks noChangeArrowheads="1"/>
          </p:cNvSpPr>
          <p:nvPr/>
        </p:nvSpPr>
        <p:spPr bwMode="auto">
          <a:xfrm>
            <a:off x="76200" y="4937125"/>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23925" indent="-923925" defTabSz="914400" fontAlgn="base">
              <a:spcBef>
                <a:spcPct val="50000"/>
              </a:spcBef>
              <a:spcAft>
                <a:spcPct val="0"/>
              </a:spcAft>
              <a:defRPr/>
            </a:pPr>
            <a:r>
              <a:rPr lang="en-US" sz="4000" b="1" dirty="0">
                <a:solidFill>
                  <a:srgbClr val="F1F7E9"/>
                </a:solidFill>
                <a:latin typeface="Arial"/>
                <a:ea typeface="ＭＳ Ｐゴシック" charset="0"/>
                <a:cs typeface="Arial"/>
              </a:rPr>
              <a:t>5.  I don</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t want to get involved (4:13)</a:t>
            </a:r>
          </a:p>
        </p:txBody>
      </p:sp>
      <p:sp>
        <p:nvSpPr>
          <p:cNvPr id="182285" name="Rectangle 13"/>
          <p:cNvSpPr>
            <a:spLocks noGrp="1" noChangeArrowheads="1"/>
          </p:cNvSpPr>
          <p:nvPr>
            <p:ph type="title" idx="4294967295"/>
          </p:nvPr>
        </p:nvSpPr>
        <p:spPr>
          <a:xfrm>
            <a:off x="-15240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
        <p:nvSpPr>
          <p:cNvPr id="291849" name="TextBox 9"/>
          <p:cNvSpPr txBox="1">
            <a:spLocks noChangeArrowheads="1"/>
          </p:cNvSpPr>
          <p:nvPr/>
        </p:nvSpPr>
        <p:spPr bwMode="auto">
          <a:xfrm rot="-717050">
            <a:off x="166688" y="1973213"/>
            <a:ext cx="8977312" cy="2308324"/>
          </a:xfrm>
          <a:prstGeom prst="rect">
            <a:avLst/>
          </a:prstGeom>
          <a:solidFill>
            <a:srgbClr val="020020"/>
          </a:solidFill>
          <a:ln w="57150" cmpd="sng">
            <a:solidFill>
              <a:srgbClr val="FFFFFF"/>
            </a:solidFill>
            <a:miter lim="800000"/>
            <a:headEnd/>
            <a:tailEnd/>
          </a:ln>
        </p:spPr>
        <p:txBody>
          <a:bodyPr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mr-IN" altLang="zh-CN" sz="3600" b="1" dirty="0">
                <a:solidFill>
                  <a:srgbClr val="FFFFFF"/>
                </a:solidFill>
                <a:latin typeface="Arial" charset="0"/>
                <a:cs typeface="Arial" charset="0"/>
              </a:rPr>
              <a:t>"</a:t>
            </a:r>
            <a:r>
              <a:rPr lang="en-US" altLang="zh-CN" sz="3600" b="1" dirty="0">
                <a:solidFill>
                  <a:srgbClr val="FFFFFF"/>
                </a:solidFill>
                <a:latin typeface="Arial" charset="0"/>
                <a:cs typeface="Arial" charset="0"/>
              </a:rPr>
              <a:t>God replied to Moses, </a:t>
            </a:r>
            <a:r>
              <a:rPr lang="fr-FR" altLang="zh-CN" sz="3600" b="1" dirty="0">
                <a:solidFill>
                  <a:srgbClr val="FFFFFF"/>
                </a:solidFill>
                <a:latin typeface="Arial" charset="0"/>
                <a:cs typeface="Arial" charset="0"/>
              </a:rPr>
              <a:t>'</a:t>
            </a:r>
            <a:r>
              <a:rPr lang="en-US" altLang="ja-JP" sz="3600" b="1" dirty="0">
                <a:solidFill>
                  <a:srgbClr val="FFFF00"/>
                </a:solidFill>
                <a:latin typeface="Arial" charset="0"/>
                <a:cs typeface="Arial" charset="0"/>
              </a:rPr>
              <a:t>I Am Who </a:t>
            </a:r>
            <a:br>
              <a:rPr lang="en-US" altLang="ja-JP" sz="3600" b="1" dirty="0">
                <a:solidFill>
                  <a:srgbClr val="FFFF00"/>
                </a:solidFill>
                <a:latin typeface="Arial" charset="0"/>
                <a:cs typeface="Arial" charset="0"/>
              </a:rPr>
            </a:br>
            <a:r>
              <a:rPr lang="en-US" altLang="ja-JP" sz="3600" b="1" dirty="0">
                <a:solidFill>
                  <a:srgbClr val="FFFF00"/>
                </a:solidFill>
                <a:latin typeface="Arial" charset="0"/>
                <a:cs typeface="Arial" charset="0"/>
              </a:rPr>
              <a:t>I Am</a:t>
            </a:r>
            <a:r>
              <a:rPr lang="en-US" altLang="ja-JP" sz="3600" b="1" dirty="0">
                <a:solidFill>
                  <a:srgbClr val="FFFFFF"/>
                </a:solidFill>
                <a:latin typeface="Arial" charset="0"/>
                <a:cs typeface="Arial" charset="0"/>
              </a:rPr>
              <a:t>. Say this to the people of Israel: </a:t>
            </a:r>
            <a:br>
              <a:rPr lang="en-US" altLang="ja-JP" sz="3600" b="1" dirty="0">
                <a:solidFill>
                  <a:srgbClr val="FFFFFF"/>
                </a:solidFill>
                <a:latin typeface="Arial" charset="0"/>
                <a:cs typeface="Arial" charset="0"/>
              </a:rPr>
            </a:br>
            <a:r>
              <a:rPr lang="en-US" altLang="ja-JP" sz="3600" b="1" dirty="0">
                <a:solidFill>
                  <a:srgbClr val="FFFF00"/>
                </a:solidFill>
                <a:latin typeface="Arial" charset="0"/>
                <a:cs typeface="Arial" charset="0"/>
              </a:rPr>
              <a:t>I Am </a:t>
            </a:r>
            <a:r>
              <a:rPr lang="en-US" altLang="ja-JP" sz="3600" b="1" dirty="0">
                <a:solidFill>
                  <a:srgbClr val="FFFFFF"/>
                </a:solidFill>
                <a:latin typeface="Arial" charset="0"/>
                <a:cs typeface="Arial" charset="0"/>
              </a:rPr>
              <a:t>has sent me to you</a:t>
            </a:r>
            <a:r>
              <a:rPr lang="fr-FR" altLang="ja-JP" sz="3600" b="1" dirty="0">
                <a:solidFill>
                  <a:srgbClr val="FFFFFF"/>
                </a:solidFill>
                <a:latin typeface="Arial" charset="0"/>
                <a:cs typeface="Arial" charset="0"/>
              </a:rPr>
              <a:t>'</a:t>
            </a:r>
            <a:r>
              <a:rPr lang="mr-IN"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 </a:t>
            </a:r>
            <a:br>
              <a:rPr lang="en-US" altLang="ja-JP" sz="3600" b="1" dirty="0">
                <a:solidFill>
                  <a:srgbClr val="FFFFFF"/>
                </a:solidFill>
                <a:latin typeface="Arial" charset="0"/>
                <a:cs typeface="Arial" charset="0"/>
              </a:rPr>
            </a:br>
            <a:r>
              <a:rPr lang="en-US" altLang="ja-JP" sz="3600" b="1" dirty="0">
                <a:solidFill>
                  <a:srgbClr val="FFFFFF"/>
                </a:solidFill>
                <a:latin typeface="Arial" charset="0"/>
                <a:cs typeface="Arial" charset="0"/>
              </a:rPr>
              <a:t>(Exodus 3:14 </a:t>
            </a:r>
            <a:r>
              <a:rPr lang="en-US" altLang="ja-JP" sz="2800" b="1" dirty="0">
                <a:solidFill>
                  <a:srgbClr val="FFFFFF"/>
                </a:solidFill>
                <a:latin typeface="Arial" charset="0"/>
                <a:cs typeface="Arial" charset="0"/>
              </a:rPr>
              <a:t>NLT</a:t>
            </a:r>
            <a:r>
              <a:rPr lang="en-US" altLang="ja-JP" sz="3600" b="1" dirty="0">
                <a:solidFill>
                  <a:srgbClr val="FFFFFF"/>
                </a:solidFill>
                <a:latin typeface="Arial" charset="0"/>
                <a:cs typeface="Arial" charset="0"/>
              </a:rPr>
              <a:t>).</a:t>
            </a:r>
          </a:p>
        </p:txBody>
      </p:sp>
    </p:spTree>
    <p:extLst>
      <p:ext uri="{BB962C8B-B14F-4D97-AF65-F5344CB8AC3E}">
        <p14:creationId xmlns:p14="http://schemas.microsoft.com/office/powerpoint/2010/main" val="7558624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291849"/>
                                        </p:tgtEl>
                                        <p:attrNameLst>
                                          <p:attrName>style.visibility</p:attrName>
                                        </p:attrNameLst>
                                      </p:cBhvr>
                                      <p:to>
                                        <p:strVal val="visible"/>
                                      </p:to>
                                    </p:set>
                                    <p:animEffect transition="in" filter="fade">
                                      <p:cBhvr>
                                        <p:cTn id="32" dur="2000"/>
                                        <p:tgtEl>
                                          <p:spTgt spid="291849"/>
                                        </p:tgtEl>
                                      </p:cBhvr>
                                    </p:animEffect>
                                    <p:anim calcmode="lin" valueType="num">
                                      <p:cBhvr>
                                        <p:cTn id="33" dur="2000" fill="hold"/>
                                        <p:tgtEl>
                                          <p:spTgt spid="291849"/>
                                        </p:tgtEl>
                                        <p:attrNameLst>
                                          <p:attrName>ppt_w</p:attrName>
                                        </p:attrNameLst>
                                      </p:cBhvr>
                                      <p:tavLst>
                                        <p:tav tm="0" fmla="#ppt_w*sin(2.5*pi*$)">
                                          <p:val>
                                            <p:fltVal val="0"/>
                                          </p:val>
                                        </p:tav>
                                        <p:tav tm="100000">
                                          <p:val>
                                            <p:fltVal val="1"/>
                                          </p:val>
                                        </p:tav>
                                      </p:tavLst>
                                    </p:anim>
                                    <p:anim calcmode="lin" valueType="num">
                                      <p:cBhvr>
                                        <p:cTn id="34" dur="2000" fill="hold"/>
                                        <p:tgtEl>
                                          <p:spTgt spid="2918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2918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4</a:t>
            </a:r>
          </a:p>
        </p:txBody>
      </p:sp>
    </p:spTree>
    <p:extLst>
      <p:ext uri="{BB962C8B-B14F-4D97-AF65-F5344CB8AC3E}">
        <p14:creationId xmlns:p14="http://schemas.microsoft.com/office/powerpoint/2010/main" val="3146013144"/>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4" name="Rectangle 6"/>
          <p:cNvSpPr>
            <a:spLocks noGrp="1" noChangeArrowheads="1"/>
          </p:cNvSpPr>
          <p:nvPr>
            <p:ph type="title" idx="4294967295"/>
          </p:nvPr>
        </p:nvSpPr>
        <p:spPr>
          <a:xfrm>
            <a:off x="0" y="0"/>
            <a:ext cx="9251950" cy="2370138"/>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3600" dirty="0">
                <a:solidFill>
                  <a:schemeClr val="bg1"/>
                </a:solidFill>
                <a:effectLst/>
                <a:latin typeface="Arial" charset="0"/>
                <a:cs typeface="Arial"/>
              </a:rPr>
              <a:t>The conversation between Moses and God ended only after Aaron</a:t>
            </a:r>
            <a:r>
              <a:rPr kumimoji="0" lang="fr-FR" sz="3600" dirty="0">
                <a:solidFill>
                  <a:schemeClr val="bg1"/>
                </a:solidFill>
                <a:effectLst/>
                <a:latin typeface="Arial" charset="0"/>
                <a:cs typeface="Arial"/>
              </a:rPr>
              <a:t>'</a:t>
            </a:r>
            <a:r>
              <a:rPr kumimoji="0" lang="en-US" sz="3600" dirty="0">
                <a:solidFill>
                  <a:schemeClr val="bg1"/>
                </a:solidFill>
                <a:effectLst/>
                <a:latin typeface="Arial" charset="0"/>
                <a:cs typeface="Arial"/>
              </a:rPr>
              <a:t>s appointment as ministry partner</a:t>
            </a:r>
            <a:br>
              <a:rPr kumimoji="0" lang="en-US" sz="3600" dirty="0">
                <a:solidFill>
                  <a:schemeClr val="bg1"/>
                </a:solidFill>
                <a:effectLst/>
                <a:latin typeface="Arial" charset="0"/>
                <a:cs typeface="Arial"/>
              </a:rPr>
            </a:br>
            <a:endParaRPr kumimoji="0" lang="en-US" sz="4000" dirty="0">
              <a:solidFill>
                <a:schemeClr val="bg1"/>
              </a:solidFill>
              <a:effectLst/>
              <a:latin typeface="Arial" charset="0"/>
              <a:cs typeface="Arial"/>
            </a:endParaRPr>
          </a:p>
        </p:txBody>
      </p:sp>
      <p:pic>
        <p:nvPicPr>
          <p:cNvPr id="3399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774825"/>
            <a:ext cx="9288463" cy="5110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Text Box 5"/>
          <p:cNvSpPr txBox="1">
            <a:spLocks noChangeArrowheads="1"/>
          </p:cNvSpPr>
          <p:nvPr/>
        </p:nvSpPr>
        <p:spPr bwMode="auto">
          <a:xfrm>
            <a:off x="5334000" y="1912938"/>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charset="0"/>
                <a:cs typeface="Arial"/>
              </a:rPr>
              <a:t>(Exod. 4:13-17)</a:t>
            </a:r>
          </a:p>
        </p:txBody>
      </p:sp>
    </p:spTree>
    <p:extLst>
      <p:ext uri="{BB962C8B-B14F-4D97-AF65-F5344CB8AC3E}">
        <p14:creationId xmlns:p14="http://schemas.microsoft.com/office/powerpoint/2010/main" val="187660526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81075"/>
            <a:ext cx="9240838" cy="59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24" name="Rectangle 28"/>
          <p:cNvSpPr>
            <a:spLocks noGrp="1" noChangeArrowheads="1"/>
          </p:cNvSpPr>
          <p:nvPr>
            <p:ph type="title" idx="4294967295"/>
          </p:nvPr>
        </p:nvSpPr>
        <p:spPr>
          <a:xfrm>
            <a:off x="-36512" y="0"/>
            <a:ext cx="9252520" cy="1015663"/>
          </a:xfrm>
          <a:gradFill flip="none" rotWithShape="1">
            <a:gsLst>
              <a:gs pos="0">
                <a:srgbClr val="020020"/>
              </a:gs>
              <a:gs pos="100000">
                <a:schemeClr val="tx1"/>
              </a:gs>
            </a:gsLst>
            <a:path path="circle">
              <a:fillToRect l="50000" t="50000" r="50000" b="50000"/>
            </a:path>
            <a:tileRect/>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6000" dirty="0">
                <a:solidFill>
                  <a:schemeClr val="bg1"/>
                </a:solidFill>
                <a:effectLst/>
                <a:cs typeface="Arial"/>
              </a:rPr>
              <a:t>Moses</a:t>
            </a:r>
            <a:r>
              <a:rPr kumimoji="0" lang="fr-FR" altLang="ja-JP" sz="6000" dirty="0">
                <a:solidFill>
                  <a:schemeClr val="bg1"/>
                </a:solidFill>
                <a:effectLst/>
                <a:cs typeface="Arial"/>
              </a:rPr>
              <a:t>'</a:t>
            </a:r>
            <a:r>
              <a:rPr kumimoji="0" lang="en-US" sz="6000" dirty="0">
                <a:solidFill>
                  <a:schemeClr val="bg1"/>
                </a:solidFill>
                <a:effectLst/>
                <a:cs typeface="Arial"/>
              </a:rPr>
              <a:t> Life</a:t>
            </a:r>
            <a:endParaRPr kumimoji="0" lang="en-US" sz="4000" dirty="0">
              <a:solidFill>
                <a:schemeClr val="bg1"/>
              </a:solidFill>
              <a:effectLst/>
              <a:cs typeface="Arial"/>
            </a:endParaRPr>
          </a:p>
        </p:txBody>
      </p:sp>
      <p:sp>
        <p:nvSpPr>
          <p:cNvPr id="183301" name="Line 5"/>
          <p:cNvSpPr>
            <a:spLocks noChangeShapeType="1"/>
          </p:cNvSpPr>
          <p:nvPr/>
        </p:nvSpPr>
        <p:spPr bwMode="auto">
          <a:xfrm>
            <a:off x="285750" y="2355850"/>
            <a:ext cx="86296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2" name="Line 6"/>
          <p:cNvSpPr>
            <a:spLocks noChangeShapeType="1"/>
          </p:cNvSpPr>
          <p:nvPr/>
        </p:nvSpPr>
        <p:spPr bwMode="auto">
          <a:xfrm>
            <a:off x="70104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3" name="Line 7"/>
          <p:cNvSpPr>
            <a:spLocks noChangeShapeType="1"/>
          </p:cNvSpPr>
          <p:nvPr/>
        </p:nvSpPr>
        <p:spPr bwMode="auto">
          <a:xfrm>
            <a:off x="304800" y="3632200"/>
            <a:ext cx="86296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4" name="Line 8"/>
          <p:cNvSpPr>
            <a:spLocks noChangeShapeType="1"/>
          </p:cNvSpPr>
          <p:nvPr/>
        </p:nvSpPr>
        <p:spPr bwMode="auto">
          <a:xfrm flipV="1">
            <a:off x="317500" y="4933950"/>
            <a:ext cx="86169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5" name="Text Box 9"/>
          <p:cNvSpPr txBox="1">
            <a:spLocks noChangeArrowheads="1"/>
          </p:cNvSpPr>
          <p:nvPr/>
        </p:nvSpPr>
        <p:spPr bwMode="auto">
          <a:xfrm>
            <a:off x="7086600" y="1828800"/>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Location</a:t>
            </a:r>
          </a:p>
        </p:txBody>
      </p:sp>
      <p:sp>
        <p:nvSpPr>
          <p:cNvPr id="183306" name="Text Box 10"/>
          <p:cNvSpPr txBox="1">
            <a:spLocks noChangeArrowheads="1"/>
          </p:cNvSpPr>
          <p:nvPr/>
        </p:nvSpPr>
        <p:spPr bwMode="auto">
          <a:xfrm>
            <a:off x="7019925" y="2514600"/>
            <a:ext cx="21240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Egypt</a:t>
            </a:r>
            <a:br>
              <a:rPr lang="en-US" sz="2800" b="1" dirty="0">
                <a:solidFill>
                  <a:srgbClr val="F1F7E9"/>
                </a:solidFill>
                <a:latin typeface="Arial"/>
                <a:ea typeface="ＭＳ Ｐゴシック" charset="0"/>
                <a:cs typeface="Arial"/>
              </a:rPr>
            </a:br>
            <a:r>
              <a:rPr lang="en-US" sz="2800" b="1" dirty="0">
                <a:solidFill>
                  <a:srgbClr val="F1F7E9"/>
                </a:solidFill>
                <a:latin typeface="Arial"/>
                <a:ea typeface="ＭＳ Ｐゴシック" charset="0"/>
                <a:cs typeface="Arial"/>
              </a:rPr>
              <a:t>(Academic)</a:t>
            </a:r>
          </a:p>
        </p:txBody>
      </p:sp>
      <p:sp>
        <p:nvSpPr>
          <p:cNvPr id="183307" name="Text Box 11"/>
          <p:cNvSpPr txBox="1">
            <a:spLocks noChangeArrowheads="1"/>
          </p:cNvSpPr>
          <p:nvPr/>
        </p:nvSpPr>
        <p:spPr bwMode="auto">
          <a:xfrm>
            <a:off x="7019925" y="3733800"/>
            <a:ext cx="21240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err="1">
                <a:solidFill>
                  <a:srgbClr val="F1F7E9"/>
                </a:solidFill>
                <a:latin typeface="Arial"/>
                <a:ea typeface="ＭＳ Ｐゴシック" charset="0"/>
                <a:cs typeface="Arial"/>
              </a:rPr>
              <a:t>Midian</a:t>
            </a:r>
            <a:br>
              <a:rPr lang="en-US" sz="2800" b="1" dirty="0">
                <a:solidFill>
                  <a:srgbClr val="F1F7E9"/>
                </a:solidFill>
                <a:latin typeface="Arial"/>
                <a:ea typeface="ＭＳ Ｐゴシック" charset="0"/>
                <a:cs typeface="Arial"/>
              </a:rPr>
            </a:br>
            <a:r>
              <a:rPr lang="en-US" sz="2800" b="1" dirty="0">
                <a:solidFill>
                  <a:srgbClr val="F1F7E9"/>
                </a:solidFill>
                <a:latin typeface="Arial"/>
                <a:ea typeface="ＭＳ Ｐゴシック" charset="0"/>
                <a:cs typeface="Arial"/>
              </a:rPr>
              <a:t>(Field Ed.)</a:t>
            </a:r>
          </a:p>
        </p:txBody>
      </p:sp>
      <p:sp>
        <p:nvSpPr>
          <p:cNvPr id="183308" name="Text Box 12"/>
          <p:cNvSpPr txBox="1">
            <a:spLocks noChangeArrowheads="1"/>
          </p:cNvSpPr>
          <p:nvPr/>
        </p:nvSpPr>
        <p:spPr bwMode="auto">
          <a:xfrm>
            <a:off x="6831013" y="5037138"/>
            <a:ext cx="2478087" cy="1384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Midian  Egypt  Wilderness</a:t>
            </a:r>
          </a:p>
        </p:txBody>
      </p:sp>
      <p:sp>
        <p:nvSpPr>
          <p:cNvPr id="183309" name="Text Box 13"/>
          <p:cNvSpPr txBox="1">
            <a:spLocks noChangeArrowheads="1"/>
          </p:cNvSpPr>
          <p:nvPr/>
        </p:nvSpPr>
        <p:spPr bwMode="auto">
          <a:xfrm>
            <a:off x="4991100" y="1828800"/>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Dates</a:t>
            </a:r>
          </a:p>
        </p:txBody>
      </p:sp>
      <p:sp>
        <p:nvSpPr>
          <p:cNvPr id="183310" name="Text Box 14"/>
          <p:cNvSpPr txBox="1">
            <a:spLocks noChangeArrowheads="1"/>
          </p:cNvSpPr>
          <p:nvPr/>
        </p:nvSpPr>
        <p:spPr bwMode="auto">
          <a:xfrm>
            <a:off x="4876800" y="2514600"/>
            <a:ext cx="20574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2800" b="1" dirty="0">
                <a:solidFill>
                  <a:srgbClr val="F1F7E9"/>
                </a:solidFill>
                <a:latin typeface="Arial"/>
                <a:ea typeface="Times New Roman" pitchFamily="-112" charset="0"/>
                <a:cs typeface="Arial"/>
              </a:rPr>
              <a:t>1525-1485 BC</a:t>
            </a:r>
          </a:p>
        </p:txBody>
      </p:sp>
      <p:sp>
        <p:nvSpPr>
          <p:cNvPr id="183311" name="Text Box 15"/>
          <p:cNvSpPr txBox="1">
            <a:spLocks noChangeArrowheads="1"/>
          </p:cNvSpPr>
          <p:nvPr/>
        </p:nvSpPr>
        <p:spPr bwMode="auto">
          <a:xfrm>
            <a:off x="4800600" y="3733800"/>
            <a:ext cx="22098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2800" b="1" dirty="0">
                <a:solidFill>
                  <a:srgbClr val="F1F7E9"/>
                </a:solidFill>
                <a:latin typeface="Arial"/>
                <a:ea typeface="Times New Roman" pitchFamily="-112" charset="0"/>
                <a:cs typeface="Arial"/>
              </a:rPr>
              <a:t>1485-1445 BC</a:t>
            </a:r>
          </a:p>
        </p:txBody>
      </p:sp>
      <p:sp>
        <p:nvSpPr>
          <p:cNvPr id="183312" name="Text Box 16"/>
          <p:cNvSpPr txBox="1">
            <a:spLocks noChangeArrowheads="1"/>
          </p:cNvSpPr>
          <p:nvPr/>
        </p:nvSpPr>
        <p:spPr bwMode="auto">
          <a:xfrm>
            <a:off x="4876800" y="5037138"/>
            <a:ext cx="20574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Times New Roman" pitchFamily="-112" charset="0"/>
                <a:cs typeface="Arial"/>
              </a:rPr>
              <a:t>1445-1405 BC</a:t>
            </a:r>
          </a:p>
        </p:txBody>
      </p:sp>
      <p:sp>
        <p:nvSpPr>
          <p:cNvPr id="183313" name="Text Box 17"/>
          <p:cNvSpPr txBox="1">
            <a:spLocks noChangeArrowheads="1"/>
          </p:cNvSpPr>
          <p:nvPr/>
        </p:nvSpPr>
        <p:spPr bwMode="auto">
          <a:xfrm>
            <a:off x="2362200" y="1828800"/>
            <a:ext cx="2133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Reference</a:t>
            </a:r>
          </a:p>
        </p:txBody>
      </p:sp>
      <p:sp>
        <p:nvSpPr>
          <p:cNvPr id="183314" name="Text Box 18"/>
          <p:cNvSpPr txBox="1">
            <a:spLocks noChangeArrowheads="1"/>
          </p:cNvSpPr>
          <p:nvPr/>
        </p:nvSpPr>
        <p:spPr bwMode="auto">
          <a:xfrm>
            <a:off x="2209800" y="2514600"/>
            <a:ext cx="2286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Exod. 2:1-10</a:t>
            </a:r>
          </a:p>
        </p:txBody>
      </p:sp>
      <p:sp>
        <p:nvSpPr>
          <p:cNvPr id="183315" name="Text Box 19"/>
          <p:cNvSpPr txBox="1">
            <a:spLocks noChangeArrowheads="1"/>
          </p:cNvSpPr>
          <p:nvPr/>
        </p:nvSpPr>
        <p:spPr bwMode="auto">
          <a:xfrm>
            <a:off x="2362200" y="3733800"/>
            <a:ext cx="21336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Exod. 2:11-25</a:t>
            </a:r>
          </a:p>
        </p:txBody>
      </p:sp>
      <p:sp>
        <p:nvSpPr>
          <p:cNvPr id="183316" name="Text Box 20"/>
          <p:cNvSpPr txBox="1">
            <a:spLocks noChangeArrowheads="1"/>
          </p:cNvSpPr>
          <p:nvPr/>
        </p:nvSpPr>
        <p:spPr bwMode="auto">
          <a:xfrm>
            <a:off x="2209800" y="5037138"/>
            <a:ext cx="22860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Exod. 3:1–     Deut. 34:8</a:t>
            </a:r>
          </a:p>
        </p:txBody>
      </p:sp>
      <p:sp>
        <p:nvSpPr>
          <p:cNvPr id="183317" name="Text Box 21"/>
          <p:cNvSpPr txBox="1">
            <a:spLocks noChangeArrowheads="1"/>
          </p:cNvSpPr>
          <p:nvPr/>
        </p:nvSpPr>
        <p:spPr bwMode="auto">
          <a:xfrm>
            <a:off x="152400" y="1828800"/>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Period</a:t>
            </a:r>
          </a:p>
        </p:txBody>
      </p:sp>
      <p:sp>
        <p:nvSpPr>
          <p:cNvPr id="183318" name="Text Box 22"/>
          <p:cNvSpPr txBox="1">
            <a:spLocks noChangeArrowheads="1"/>
          </p:cNvSpPr>
          <p:nvPr/>
        </p:nvSpPr>
        <p:spPr bwMode="auto">
          <a:xfrm>
            <a:off x="152400" y="2514600"/>
            <a:ext cx="20574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40 years Prince</a:t>
            </a:r>
          </a:p>
        </p:txBody>
      </p:sp>
      <p:sp>
        <p:nvSpPr>
          <p:cNvPr id="183319" name="Text Box 23"/>
          <p:cNvSpPr txBox="1">
            <a:spLocks noChangeArrowheads="1"/>
          </p:cNvSpPr>
          <p:nvPr/>
        </p:nvSpPr>
        <p:spPr bwMode="auto">
          <a:xfrm>
            <a:off x="190500" y="3733800"/>
            <a:ext cx="19812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40 years Shepherd</a:t>
            </a:r>
          </a:p>
        </p:txBody>
      </p:sp>
      <p:sp>
        <p:nvSpPr>
          <p:cNvPr id="183320" name="Text Box 24"/>
          <p:cNvSpPr txBox="1">
            <a:spLocks noChangeArrowheads="1"/>
          </p:cNvSpPr>
          <p:nvPr/>
        </p:nvSpPr>
        <p:spPr bwMode="auto">
          <a:xfrm>
            <a:off x="266700" y="5037138"/>
            <a:ext cx="18288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40 years Leader</a:t>
            </a:r>
          </a:p>
        </p:txBody>
      </p:sp>
      <p:sp>
        <p:nvSpPr>
          <p:cNvPr id="183321" name="Line 25"/>
          <p:cNvSpPr>
            <a:spLocks noChangeShapeType="1"/>
          </p:cNvSpPr>
          <p:nvPr/>
        </p:nvSpPr>
        <p:spPr bwMode="auto">
          <a:xfrm>
            <a:off x="45720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22" name="Line 26"/>
          <p:cNvSpPr>
            <a:spLocks noChangeShapeType="1"/>
          </p:cNvSpPr>
          <p:nvPr/>
        </p:nvSpPr>
        <p:spPr bwMode="auto">
          <a:xfrm>
            <a:off x="21336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23" name="Text Box 27"/>
          <p:cNvSpPr txBox="1">
            <a:spLocks noChangeArrowheads="1"/>
          </p:cNvSpPr>
          <p:nvPr/>
        </p:nvSpPr>
        <p:spPr bwMode="auto">
          <a:xfrm>
            <a:off x="8305800" y="150813"/>
            <a:ext cx="752475" cy="4000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defTabSz="914400" eaLnBrk="0" fontAlgn="base" hangingPunct="0">
              <a:spcBef>
                <a:spcPct val="0"/>
              </a:spcBef>
              <a:spcAft>
                <a:spcPct val="0"/>
              </a:spcAft>
              <a:defRPr/>
            </a:pPr>
            <a:r>
              <a:rPr lang="en-US" sz="2000" b="1">
                <a:solidFill>
                  <a:srgbClr val="FFFFFF"/>
                </a:solidFill>
                <a:latin typeface="Arial"/>
                <a:ea typeface="ＭＳ Ｐゴシック" charset="0"/>
                <a:cs typeface="Arial"/>
              </a:rPr>
              <a:t>100</a:t>
            </a:r>
          </a:p>
        </p:txBody>
      </p:sp>
    </p:spTree>
    <p:extLst>
      <p:ext uri="{BB962C8B-B14F-4D97-AF65-F5344CB8AC3E}">
        <p14:creationId xmlns:p14="http://schemas.microsoft.com/office/powerpoint/2010/main" val="2994920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318"/>
                                        </p:tgtEl>
                                        <p:attrNameLst>
                                          <p:attrName>style.visibility</p:attrName>
                                        </p:attrNameLst>
                                      </p:cBhvr>
                                      <p:to>
                                        <p:strVal val="visible"/>
                                      </p:to>
                                    </p:set>
                                    <p:animEffect transition="in" filter="dissolve">
                                      <p:cBhvr>
                                        <p:cTn id="7" dur="500"/>
                                        <p:tgtEl>
                                          <p:spTgt spid="183318"/>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83314"/>
                                        </p:tgtEl>
                                        <p:attrNameLst>
                                          <p:attrName>style.visibility</p:attrName>
                                        </p:attrNameLst>
                                      </p:cBhvr>
                                      <p:to>
                                        <p:strVal val="visible"/>
                                      </p:to>
                                    </p:set>
                                    <p:animEffect transition="in" filter="dissolve">
                                      <p:cBhvr>
                                        <p:cTn id="11" dur="500"/>
                                        <p:tgtEl>
                                          <p:spTgt spid="183314"/>
                                        </p:tgtEl>
                                      </p:cBhvr>
                                    </p:animEffect>
                                  </p:childTnLst>
                                </p:cTn>
                              </p:par>
                            </p:childTnLst>
                          </p:cTn>
                        </p:par>
                        <p:par>
                          <p:cTn id="12" fill="hold" nodeType="afterGroup">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183310"/>
                                        </p:tgtEl>
                                        <p:attrNameLst>
                                          <p:attrName>style.visibility</p:attrName>
                                        </p:attrNameLst>
                                      </p:cBhvr>
                                      <p:to>
                                        <p:strVal val="visible"/>
                                      </p:to>
                                    </p:set>
                                    <p:animEffect transition="in" filter="dissolve">
                                      <p:cBhvr>
                                        <p:cTn id="15" dur="500"/>
                                        <p:tgtEl>
                                          <p:spTgt spid="183310"/>
                                        </p:tgtEl>
                                      </p:cBhvr>
                                    </p:animEffect>
                                  </p:childTnLst>
                                </p:cTn>
                              </p:par>
                            </p:childTnLst>
                          </p:cTn>
                        </p:par>
                        <p:par>
                          <p:cTn id="16" fill="hold" nodeType="afterGroup">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183306"/>
                                        </p:tgtEl>
                                        <p:attrNameLst>
                                          <p:attrName>style.visibility</p:attrName>
                                        </p:attrNameLst>
                                      </p:cBhvr>
                                      <p:to>
                                        <p:strVal val="visible"/>
                                      </p:to>
                                    </p:set>
                                    <p:animEffect transition="in" filter="dissolve">
                                      <p:cBhvr>
                                        <p:cTn id="19" dur="500"/>
                                        <p:tgtEl>
                                          <p:spTgt spid="18330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3319"/>
                                        </p:tgtEl>
                                        <p:attrNameLst>
                                          <p:attrName>style.visibility</p:attrName>
                                        </p:attrNameLst>
                                      </p:cBhvr>
                                      <p:to>
                                        <p:strVal val="visible"/>
                                      </p:to>
                                    </p:set>
                                    <p:animEffect transition="in" filter="dissolve">
                                      <p:cBhvr>
                                        <p:cTn id="24" dur="500"/>
                                        <p:tgtEl>
                                          <p:spTgt spid="183319"/>
                                        </p:tgtEl>
                                      </p:cBhvr>
                                    </p:animEffect>
                                  </p:childTnLst>
                                </p:cTn>
                              </p:par>
                            </p:childTnLst>
                          </p:cTn>
                        </p:par>
                        <p:par>
                          <p:cTn id="25" fill="hold" nodeType="afterGroup">
                            <p:stCondLst>
                              <p:cond delay="500"/>
                            </p:stCondLst>
                            <p:childTnLst>
                              <p:par>
                                <p:cTn id="26" presetID="9" presetClass="entr" presetSubtype="0" fill="hold" grpId="0" nodeType="afterEffect">
                                  <p:stCondLst>
                                    <p:cond delay="1000"/>
                                  </p:stCondLst>
                                  <p:childTnLst>
                                    <p:set>
                                      <p:cBhvr>
                                        <p:cTn id="27" dur="1" fill="hold">
                                          <p:stCondLst>
                                            <p:cond delay="0"/>
                                          </p:stCondLst>
                                        </p:cTn>
                                        <p:tgtEl>
                                          <p:spTgt spid="183315"/>
                                        </p:tgtEl>
                                        <p:attrNameLst>
                                          <p:attrName>style.visibility</p:attrName>
                                        </p:attrNameLst>
                                      </p:cBhvr>
                                      <p:to>
                                        <p:strVal val="visible"/>
                                      </p:to>
                                    </p:set>
                                    <p:animEffect transition="in" filter="dissolve">
                                      <p:cBhvr>
                                        <p:cTn id="28" dur="500"/>
                                        <p:tgtEl>
                                          <p:spTgt spid="183315"/>
                                        </p:tgtEl>
                                      </p:cBhvr>
                                    </p:animEffect>
                                  </p:childTnLst>
                                </p:cTn>
                              </p:par>
                            </p:childTnLst>
                          </p:cTn>
                        </p:par>
                        <p:par>
                          <p:cTn id="29" fill="hold" nodeType="afterGroup">
                            <p:stCondLst>
                              <p:cond delay="2000"/>
                            </p:stCondLst>
                            <p:childTnLst>
                              <p:par>
                                <p:cTn id="30" presetID="9" presetClass="entr" presetSubtype="0" fill="hold" grpId="0" nodeType="afterEffect">
                                  <p:stCondLst>
                                    <p:cond delay="1000"/>
                                  </p:stCondLst>
                                  <p:childTnLst>
                                    <p:set>
                                      <p:cBhvr>
                                        <p:cTn id="31" dur="1" fill="hold">
                                          <p:stCondLst>
                                            <p:cond delay="0"/>
                                          </p:stCondLst>
                                        </p:cTn>
                                        <p:tgtEl>
                                          <p:spTgt spid="183311"/>
                                        </p:tgtEl>
                                        <p:attrNameLst>
                                          <p:attrName>style.visibility</p:attrName>
                                        </p:attrNameLst>
                                      </p:cBhvr>
                                      <p:to>
                                        <p:strVal val="visible"/>
                                      </p:to>
                                    </p:set>
                                    <p:animEffect transition="in" filter="dissolve">
                                      <p:cBhvr>
                                        <p:cTn id="32" dur="500"/>
                                        <p:tgtEl>
                                          <p:spTgt spid="183311"/>
                                        </p:tgtEl>
                                      </p:cBhvr>
                                    </p:animEffect>
                                  </p:childTnLst>
                                </p:cTn>
                              </p:par>
                            </p:childTnLst>
                          </p:cTn>
                        </p:par>
                        <p:par>
                          <p:cTn id="33" fill="hold" nodeType="afterGroup">
                            <p:stCondLst>
                              <p:cond delay="3500"/>
                            </p:stCondLst>
                            <p:childTnLst>
                              <p:par>
                                <p:cTn id="34" presetID="9" presetClass="entr" presetSubtype="0" fill="hold" grpId="0" nodeType="afterEffect">
                                  <p:stCondLst>
                                    <p:cond delay="1000"/>
                                  </p:stCondLst>
                                  <p:childTnLst>
                                    <p:set>
                                      <p:cBhvr>
                                        <p:cTn id="35" dur="1" fill="hold">
                                          <p:stCondLst>
                                            <p:cond delay="0"/>
                                          </p:stCondLst>
                                        </p:cTn>
                                        <p:tgtEl>
                                          <p:spTgt spid="183307"/>
                                        </p:tgtEl>
                                        <p:attrNameLst>
                                          <p:attrName>style.visibility</p:attrName>
                                        </p:attrNameLst>
                                      </p:cBhvr>
                                      <p:to>
                                        <p:strVal val="visible"/>
                                      </p:to>
                                    </p:set>
                                    <p:animEffect transition="in" filter="dissolve">
                                      <p:cBhvr>
                                        <p:cTn id="36" dur="500"/>
                                        <p:tgtEl>
                                          <p:spTgt spid="18330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83320"/>
                                        </p:tgtEl>
                                        <p:attrNameLst>
                                          <p:attrName>style.visibility</p:attrName>
                                        </p:attrNameLst>
                                      </p:cBhvr>
                                      <p:to>
                                        <p:strVal val="visible"/>
                                      </p:to>
                                    </p:set>
                                    <p:animEffect transition="in" filter="dissolve">
                                      <p:cBhvr>
                                        <p:cTn id="41" dur="500"/>
                                        <p:tgtEl>
                                          <p:spTgt spid="183320"/>
                                        </p:tgtEl>
                                      </p:cBhvr>
                                    </p:animEffect>
                                  </p:childTnLst>
                                </p:cTn>
                              </p:par>
                            </p:childTnLst>
                          </p:cTn>
                        </p:par>
                        <p:par>
                          <p:cTn id="42" fill="hold" nodeType="afterGroup">
                            <p:stCondLst>
                              <p:cond delay="500"/>
                            </p:stCondLst>
                            <p:childTnLst>
                              <p:par>
                                <p:cTn id="43" presetID="9" presetClass="entr" presetSubtype="0" fill="hold" grpId="0" nodeType="afterEffect">
                                  <p:stCondLst>
                                    <p:cond delay="1000"/>
                                  </p:stCondLst>
                                  <p:childTnLst>
                                    <p:set>
                                      <p:cBhvr>
                                        <p:cTn id="44" dur="1" fill="hold">
                                          <p:stCondLst>
                                            <p:cond delay="0"/>
                                          </p:stCondLst>
                                        </p:cTn>
                                        <p:tgtEl>
                                          <p:spTgt spid="183316"/>
                                        </p:tgtEl>
                                        <p:attrNameLst>
                                          <p:attrName>style.visibility</p:attrName>
                                        </p:attrNameLst>
                                      </p:cBhvr>
                                      <p:to>
                                        <p:strVal val="visible"/>
                                      </p:to>
                                    </p:set>
                                    <p:animEffect transition="in" filter="dissolve">
                                      <p:cBhvr>
                                        <p:cTn id="45" dur="500"/>
                                        <p:tgtEl>
                                          <p:spTgt spid="183316"/>
                                        </p:tgtEl>
                                      </p:cBhvr>
                                    </p:animEffect>
                                  </p:childTnLst>
                                </p:cTn>
                              </p:par>
                            </p:childTnLst>
                          </p:cTn>
                        </p:par>
                        <p:par>
                          <p:cTn id="46" fill="hold" nodeType="afterGroup">
                            <p:stCondLst>
                              <p:cond delay="2000"/>
                            </p:stCondLst>
                            <p:childTnLst>
                              <p:par>
                                <p:cTn id="47" presetID="9" presetClass="entr" presetSubtype="0" fill="hold" grpId="0" nodeType="afterEffect">
                                  <p:stCondLst>
                                    <p:cond delay="1000"/>
                                  </p:stCondLst>
                                  <p:childTnLst>
                                    <p:set>
                                      <p:cBhvr>
                                        <p:cTn id="48" dur="1" fill="hold">
                                          <p:stCondLst>
                                            <p:cond delay="0"/>
                                          </p:stCondLst>
                                        </p:cTn>
                                        <p:tgtEl>
                                          <p:spTgt spid="183312"/>
                                        </p:tgtEl>
                                        <p:attrNameLst>
                                          <p:attrName>style.visibility</p:attrName>
                                        </p:attrNameLst>
                                      </p:cBhvr>
                                      <p:to>
                                        <p:strVal val="visible"/>
                                      </p:to>
                                    </p:set>
                                    <p:animEffect transition="in" filter="dissolve">
                                      <p:cBhvr>
                                        <p:cTn id="49" dur="500"/>
                                        <p:tgtEl>
                                          <p:spTgt spid="183312"/>
                                        </p:tgtEl>
                                      </p:cBhvr>
                                    </p:animEffect>
                                  </p:childTnLst>
                                </p:cTn>
                              </p:par>
                            </p:childTnLst>
                          </p:cTn>
                        </p:par>
                        <p:par>
                          <p:cTn id="50" fill="hold" nodeType="afterGroup">
                            <p:stCondLst>
                              <p:cond delay="3500"/>
                            </p:stCondLst>
                            <p:childTnLst>
                              <p:par>
                                <p:cTn id="51" presetID="9" presetClass="entr" presetSubtype="0" fill="hold" grpId="0" nodeType="afterEffect">
                                  <p:stCondLst>
                                    <p:cond delay="1000"/>
                                  </p:stCondLst>
                                  <p:childTnLst>
                                    <p:set>
                                      <p:cBhvr>
                                        <p:cTn id="52" dur="1" fill="hold">
                                          <p:stCondLst>
                                            <p:cond delay="0"/>
                                          </p:stCondLst>
                                        </p:cTn>
                                        <p:tgtEl>
                                          <p:spTgt spid="183308"/>
                                        </p:tgtEl>
                                        <p:attrNameLst>
                                          <p:attrName>style.visibility</p:attrName>
                                        </p:attrNameLst>
                                      </p:cBhvr>
                                      <p:to>
                                        <p:strVal val="visible"/>
                                      </p:to>
                                    </p:set>
                                    <p:animEffect transition="in" filter="dissolve">
                                      <p:cBhvr>
                                        <p:cTn id="53" dur="500"/>
                                        <p:tgtEl>
                                          <p:spTgt spid="183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6" grpId="0" autoUpdateAnimBg="0"/>
      <p:bldP spid="183307" grpId="0" autoUpdateAnimBg="0"/>
      <p:bldP spid="183308" grpId="0" autoUpdateAnimBg="0"/>
      <p:bldP spid="183310" grpId="0" autoUpdateAnimBg="0"/>
      <p:bldP spid="183311" grpId="0" autoUpdateAnimBg="0"/>
      <p:bldP spid="183312" grpId="0" autoUpdateAnimBg="0"/>
      <p:bldP spid="183314" grpId="0" autoUpdateAnimBg="0"/>
      <p:bldP spid="183315" grpId="0" autoUpdateAnimBg="0"/>
      <p:bldP spid="183316" grpId="0" autoUpdateAnimBg="0"/>
      <p:bldP spid="183318" grpId="0" autoUpdateAnimBg="0"/>
      <p:bldP spid="183319" grpId="0" autoUpdateAnimBg="0"/>
      <p:bldP spid="18332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597025"/>
            <a:ext cx="9274176" cy="536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Rectangle 6"/>
          <p:cNvSpPr>
            <a:spLocks noGrp="1" noChangeArrowheads="1"/>
          </p:cNvSpPr>
          <p:nvPr>
            <p:ph type="title" idx="4294967295"/>
          </p:nvPr>
        </p:nvSpPr>
        <p:spPr>
          <a:xfrm>
            <a:off x="0" y="0"/>
            <a:ext cx="9144000" cy="1692275"/>
          </a:xfrm>
          <a:solidFill>
            <a:srgbClr val="020020"/>
          </a:solidFill>
          <a:extLs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eaLnBrk="1" hangingPunct="1">
              <a:spcBef>
                <a:spcPct val="50000"/>
              </a:spcBef>
            </a:pPr>
            <a:r>
              <a:rPr kumimoji="0" lang="en-US" sz="3600" dirty="0">
                <a:solidFill>
                  <a:schemeClr val="bg1"/>
                </a:solidFill>
                <a:effectLst/>
                <a:latin typeface="Arial" charset="0"/>
                <a:cs typeface="Arial" charset="0"/>
              </a:rPr>
              <a:t>God</a:t>
            </a:r>
            <a:r>
              <a:rPr kumimoji="0" lang="fr-FR" sz="3600" dirty="0">
                <a:solidFill>
                  <a:schemeClr val="bg1"/>
                </a:solidFill>
                <a:effectLst/>
                <a:latin typeface="Arial" charset="0"/>
                <a:cs typeface="Arial" charset="0"/>
              </a:rPr>
              <a:t>'</a:t>
            </a:r>
            <a:r>
              <a:rPr kumimoji="0" lang="en-US" sz="3600" dirty="0">
                <a:solidFill>
                  <a:schemeClr val="bg1"/>
                </a:solidFill>
                <a:effectLst/>
                <a:latin typeface="Arial" charset="0"/>
                <a:cs typeface="Arial" charset="0"/>
              </a:rPr>
              <a:t>s servant who understands his own inadequacy will show God</a:t>
            </a:r>
            <a:r>
              <a:rPr kumimoji="0" lang="fr-FR" sz="3600" dirty="0">
                <a:solidFill>
                  <a:schemeClr val="bg1"/>
                </a:solidFill>
                <a:effectLst/>
                <a:latin typeface="Arial" charset="0"/>
                <a:cs typeface="Arial" charset="0"/>
              </a:rPr>
              <a:t>'</a:t>
            </a:r>
            <a:r>
              <a:rPr kumimoji="0" lang="en-US" sz="3600" dirty="0">
                <a:solidFill>
                  <a:schemeClr val="bg1"/>
                </a:solidFill>
                <a:effectLst/>
                <a:latin typeface="Arial" charset="0"/>
                <a:cs typeface="Arial" charset="0"/>
              </a:rPr>
              <a:t>s sufficiency </a:t>
            </a:r>
            <a:r>
              <a:rPr lang="en-US" sz="3200" dirty="0">
                <a:solidFill>
                  <a:schemeClr val="bg1"/>
                </a:solidFill>
                <a:effectLst/>
                <a:latin typeface="Arial" charset="0"/>
                <a:cs typeface="Arial" charset="0"/>
              </a:rPr>
              <a:t>(Exod. 3–4)</a:t>
            </a:r>
            <a:endParaRPr kumimoji="0" lang="en-US" sz="4000" dirty="0">
              <a:solidFill>
                <a:schemeClr val="bg1"/>
              </a:solidFill>
              <a:effectLst/>
              <a:latin typeface="Arial" charset="0"/>
              <a:cs typeface="Arial" charset="0"/>
            </a:endParaRPr>
          </a:p>
        </p:txBody>
      </p:sp>
    </p:spTree>
    <p:extLst>
      <p:ext uri="{BB962C8B-B14F-4D97-AF65-F5344CB8AC3E}">
        <p14:creationId xmlns:p14="http://schemas.microsoft.com/office/powerpoint/2010/main" val="175789345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7</a:t>
            </a:r>
          </a:p>
        </p:txBody>
      </p:sp>
    </p:spTree>
    <p:extLst>
      <p:ext uri="{BB962C8B-B14F-4D97-AF65-F5344CB8AC3E}">
        <p14:creationId xmlns:p14="http://schemas.microsoft.com/office/powerpoint/2010/main" val="157326736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exodus-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5829300"/>
          </a:xfrm>
          <a:prstGeom prst="rect">
            <a:avLst/>
          </a:prstGeom>
        </p:spPr>
      </p:pic>
      <p:sp>
        <p:nvSpPr>
          <p:cNvPr id="900098" name="Rectangle 2"/>
          <p:cNvSpPr>
            <a:spLocks noGrp="1" noChangeArrowheads="1"/>
          </p:cNvSpPr>
          <p:nvPr>
            <p:ph type="ctrTitle"/>
          </p:nvPr>
        </p:nvSpPr>
        <p:spPr>
          <a:xfrm>
            <a:off x="0" y="5708310"/>
            <a:ext cx="9144000" cy="1149690"/>
          </a:xfrm>
          <a:solidFill>
            <a:srgbClr val="000000"/>
          </a:solidFill>
          <a:ln>
            <a:noFill/>
          </a:ln>
          <a:effectLst/>
        </p:spPr>
        <p:txBody>
          <a:bodyPr vert="horz" wrap="square" lIns="91440" tIns="45720" rIns="91440" bIns="45720" numCol="1" anchor="ctr" anchorCtr="0" compatLnSpc="1">
            <a:prstTxWarp prst="textNoShape">
              <a:avLst/>
            </a:prstTxWarp>
          </a:bodyPr>
          <a:lstStyle/>
          <a:p>
            <a:r>
              <a:rPr lang="mr-IN" sz="2000" b="1" dirty="0">
                <a:ea typeface="+mj-ea"/>
                <a:cs typeface="+mj-cs"/>
              </a:rPr>
              <a:t>"</a:t>
            </a:r>
            <a:r>
              <a:rPr lang="en-US" sz="2000" b="1" dirty="0">
                <a:ea typeface="+mj-ea"/>
                <a:cs typeface="+mj-cs"/>
              </a:rPr>
              <a:t>So Moses and Aaron went to Pharaoh and did what the L</a:t>
            </a:r>
            <a:r>
              <a:rPr lang="en-US" sz="1800" b="1" dirty="0">
                <a:ea typeface="+mj-ea"/>
                <a:cs typeface="+mj-cs"/>
              </a:rPr>
              <a:t>ORD</a:t>
            </a:r>
            <a:r>
              <a:rPr lang="en-US" sz="2000" b="1" dirty="0">
                <a:ea typeface="+mj-ea"/>
                <a:cs typeface="+mj-cs"/>
              </a:rPr>
              <a:t> had commanded them. Aaron threw down his staff before Pharaoh and his officials, and it became a serpent!</a:t>
            </a:r>
            <a:r>
              <a:rPr lang="mr-IN" sz="2000" b="1" dirty="0">
                <a:ea typeface="+mj-ea"/>
                <a:cs typeface="+mj-cs"/>
              </a:rPr>
              <a:t>"</a:t>
            </a:r>
            <a:r>
              <a:rPr lang="en-US" sz="2000" b="1" dirty="0">
                <a:ea typeface="+mj-ea"/>
                <a:cs typeface="+mj-cs"/>
              </a:rPr>
              <a:t> (Exodus 7:10 NLT).</a:t>
            </a:r>
          </a:p>
        </p:txBody>
      </p:sp>
    </p:spTree>
    <p:extLst>
      <p:ext uri="{BB962C8B-B14F-4D97-AF65-F5344CB8AC3E}">
        <p14:creationId xmlns:p14="http://schemas.microsoft.com/office/powerpoint/2010/main" val="421131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chemeClr val="tx1"/>
                </a:solidFill>
                <a:effectLst/>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1833957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5" descr="Exod Nile darkn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908" name="Text Box 4"/>
          <p:cNvSpPr txBox="1">
            <a:spLocks noChangeArrowheads="1"/>
          </p:cNvSpPr>
          <p:nvPr/>
        </p:nvSpPr>
        <p:spPr bwMode="auto">
          <a:xfrm>
            <a:off x="76200" y="304801"/>
            <a:ext cx="9067800" cy="3108543"/>
          </a:xfrm>
          <a:prstGeom prst="rect">
            <a:avLst/>
          </a:prstGeom>
          <a:noFill/>
          <a:ln w="9525">
            <a:noFill/>
            <a:miter lim="800000"/>
            <a:headEnd/>
            <a:tailEnd/>
          </a:ln>
          <a:effectLst/>
        </p:spPr>
        <p:txBody>
          <a:bodyPr numCol="3">
            <a:spAutoFit/>
          </a:bodyPr>
          <a:lstStyle/>
          <a:p>
            <a:pPr marL="457200" indent="-457200" defTabSz="914400" fontAlgn="base">
              <a:lnSpc>
                <a:spcPct val="60000"/>
              </a:lnSpc>
              <a:spcBef>
                <a:spcPct val="50000"/>
              </a:spcBef>
              <a:spcAft>
                <a:spcPct val="0"/>
              </a:spcAft>
              <a:buFont typeface="Times" pitchFamily="-112" charset="0"/>
              <a:buAutoNum type="arabicPeriod"/>
              <a:defRPr/>
            </a:pPr>
            <a:r>
              <a:rPr lang="en-US" sz="3600" b="1" i="1" dirty="0">
                <a:solidFill>
                  <a:srgbClr val="FFFFFF"/>
                </a:solidFill>
                <a:effectLst>
                  <a:glow rad="254000">
                    <a:srgbClr val="000000"/>
                  </a:glow>
                </a:effectLst>
                <a:latin typeface="Arial"/>
                <a:ea typeface="ＭＳ Ｐゴシック" charset="0"/>
                <a:cs typeface="Arial"/>
              </a:rPr>
              <a:t>  Blood           </a:t>
            </a:r>
          </a:p>
          <a:p>
            <a:pPr marL="457200" indent="-457200" defTabSz="914400" fontAlgn="base">
              <a:lnSpc>
                <a:spcPct val="60000"/>
              </a:lnSpc>
              <a:spcBef>
                <a:spcPct val="50000"/>
              </a:spcBef>
              <a:spcAft>
                <a:spcPct val="0"/>
              </a:spcAft>
              <a:buFont typeface="Times" pitchFamily="-112" charset="0"/>
              <a:buAutoNum type="arabicPeriod"/>
              <a:defRPr/>
            </a:pPr>
            <a:r>
              <a:rPr lang="en-US" sz="3600" b="1" i="1" dirty="0">
                <a:solidFill>
                  <a:srgbClr val="FFFFFF"/>
                </a:solidFill>
                <a:effectLst>
                  <a:glow rad="254000">
                    <a:srgbClr val="000000"/>
                  </a:glow>
                </a:effectLst>
                <a:latin typeface="Arial"/>
                <a:ea typeface="ＭＳ Ｐゴシック" charset="0"/>
                <a:cs typeface="Arial"/>
              </a:rPr>
              <a:t>  Frogs</a:t>
            </a:r>
          </a:p>
          <a:p>
            <a:pPr marL="457200" indent="-457200" defTabSz="914400" fontAlgn="base">
              <a:lnSpc>
                <a:spcPct val="60000"/>
              </a:lnSpc>
              <a:spcBef>
                <a:spcPct val="50000"/>
              </a:spcBef>
              <a:spcAft>
                <a:spcPct val="0"/>
              </a:spcAft>
              <a:buFont typeface="Times" pitchFamily="-112" charset="0"/>
              <a:buAutoNum type="arabicPeriod"/>
              <a:defRPr/>
            </a:pPr>
            <a:r>
              <a:rPr lang="en-US" sz="3600" b="1" i="1" dirty="0">
                <a:solidFill>
                  <a:srgbClr val="FFFFFF"/>
                </a:solidFill>
                <a:effectLst>
                  <a:glow rad="254000">
                    <a:srgbClr val="000000"/>
                  </a:glow>
                </a:effectLst>
                <a:latin typeface="Arial"/>
                <a:ea typeface="ＭＳ Ｐゴシック" charset="0"/>
                <a:cs typeface="Arial"/>
              </a:rPr>
              <a:t>  Gnats         </a:t>
            </a:r>
          </a:p>
          <a:p>
            <a:pPr marL="457200" indent="-457200" defTabSz="914400" fontAlgn="base">
              <a:lnSpc>
                <a:spcPct val="60000"/>
              </a:lnSpc>
              <a:spcBef>
                <a:spcPct val="50000"/>
              </a:spcBef>
              <a:spcAft>
                <a:spcPct val="0"/>
              </a:spcAft>
              <a:buFont typeface="Times" pitchFamily="-112" charset="0"/>
              <a:buAutoNum type="arabicPeriod"/>
              <a:defRPr/>
            </a:pPr>
            <a:r>
              <a:rPr lang="en-US" sz="3600" b="1" i="1" dirty="0">
                <a:solidFill>
                  <a:srgbClr val="FFFFFF"/>
                </a:solidFill>
                <a:effectLst>
                  <a:glow rad="254000">
                    <a:srgbClr val="000000"/>
                  </a:glow>
                </a:effectLst>
                <a:latin typeface="Arial"/>
                <a:ea typeface="ＭＳ Ｐゴシック" charset="0"/>
                <a:cs typeface="Arial"/>
              </a:rPr>
              <a:t>  Flies</a:t>
            </a:r>
          </a:p>
          <a:p>
            <a:pPr marL="457200" indent="-457200" defTabSz="914400" fontAlgn="base">
              <a:lnSpc>
                <a:spcPct val="60000"/>
              </a:lnSpc>
              <a:spcBef>
                <a:spcPct val="50000"/>
              </a:spcBef>
              <a:spcAft>
                <a:spcPct val="0"/>
              </a:spcAft>
              <a:buFont typeface="Times" pitchFamily="-112" charset="0"/>
              <a:buAutoNum type="arabicPeriod"/>
              <a:defRPr/>
            </a:pPr>
            <a:r>
              <a:rPr lang="en-US" sz="3600" b="1" i="1" dirty="0">
                <a:solidFill>
                  <a:srgbClr val="FFFFFF"/>
                </a:solidFill>
                <a:effectLst>
                  <a:glow rad="254000">
                    <a:srgbClr val="000000"/>
                  </a:glow>
                </a:effectLst>
                <a:latin typeface="Arial"/>
                <a:ea typeface="ＭＳ Ｐゴシック" charset="0"/>
                <a:cs typeface="Arial"/>
              </a:rPr>
              <a:t>  Livestock</a:t>
            </a:r>
          </a:p>
          <a:p>
            <a:pPr marL="457200" indent="-457200" defTabSz="914400" fontAlgn="base">
              <a:lnSpc>
                <a:spcPct val="60000"/>
              </a:lnSpc>
              <a:spcBef>
                <a:spcPct val="50000"/>
              </a:spcBef>
              <a:spcAft>
                <a:spcPct val="0"/>
              </a:spcAft>
              <a:buFont typeface="Times" pitchFamily="-112" charset="0"/>
              <a:buAutoNum type="arabicPeriod"/>
              <a:defRPr/>
            </a:pPr>
            <a:r>
              <a:rPr lang="en-US" sz="3600" b="1" i="1" dirty="0">
                <a:solidFill>
                  <a:srgbClr val="FFFFFF"/>
                </a:solidFill>
                <a:effectLst>
                  <a:glow rad="254000">
                    <a:srgbClr val="000000"/>
                  </a:glow>
                </a:effectLst>
                <a:latin typeface="Arial"/>
                <a:ea typeface="ＭＳ Ｐゴシック" charset="0"/>
                <a:cs typeface="Arial"/>
              </a:rPr>
              <a:t>  Boils</a:t>
            </a:r>
          </a:p>
          <a:p>
            <a:pPr marL="457200" indent="-457200" defTabSz="914400" fontAlgn="base">
              <a:lnSpc>
                <a:spcPct val="60000"/>
              </a:lnSpc>
              <a:spcBef>
                <a:spcPct val="50000"/>
              </a:spcBef>
              <a:spcAft>
                <a:spcPct val="0"/>
              </a:spcAft>
              <a:buFont typeface="Times" pitchFamily="-112" charset="0"/>
              <a:buAutoNum type="arabicPeriod"/>
              <a:defRPr/>
            </a:pPr>
            <a:r>
              <a:rPr lang="en-US" sz="3600" b="1" i="1" dirty="0">
                <a:solidFill>
                  <a:srgbClr val="FFFFFF"/>
                </a:solidFill>
                <a:effectLst>
                  <a:glow rad="254000">
                    <a:srgbClr val="000000"/>
                  </a:glow>
                </a:effectLst>
                <a:latin typeface="Arial"/>
                <a:ea typeface="ＭＳ Ｐゴシック" charset="0"/>
                <a:cs typeface="Arial"/>
              </a:rPr>
              <a:t>  Hail </a:t>
            </a:r>
          </a:p>
          <a:p>
            <a:pPr marL="457200" indent="-457200" defTabSz="914400" fontAlgn="base">
              <a:lnSpc>
                <a:spcPct val="60000"/>
              </a:lnSpc>
              <a:spcBef>
                <a:spcPct val="50000"/>
              </a:spcBef>
              <a:spcAft>
                <a:spcPct val="0"/>
              </a:spcAft>
              <a:buFont typeface="Times" pitchFamily="-112" charset="0"/>
              <a:buAutoNum type="arabicPeriod"/>
              <a:defRPr/>
            </a:pPr>
            <a:r>
              <a:rPr lang="en-US" sz="3600" b="1" i="1" dirty="0">
                <a:solidFill>
                  <a:srgbClr val="FFFFFF"/>
                </a:solidFill>
                <a:effectLst>
                  <a:glow rad="254000">
                    <a:srgbClr val="000000"/>
                  </a:glow>
                </a:effectLst>
                <a:latin typeface="Arial"/>
                <a:ea typeface="ＭＳ Ｐゴシック" charset="0"/>
                <a:cs typeface="Arial"/>
              </a:rPr>
              <a:t>  Locusts          </a:t>
            </a:r>
          </a:p>
          <a:p>
            <a:pPr marL="457200" indent="-457200" defTabSz="914400" fontAlgn="base">
              <a:lnSpc>
                <a:spcPct val="60000"/>
              </a:lnSpc>
              <a:spcBef>
                <a:spcPct val="50000"/>
              </a:spcBef>
              <a:spcAft>
                <a:spcPct val="0"/>
              </a:spcAft>
              <a:buFont typeface="Times" pitchFamily="-112" charset="0"/>
              <a:buAutoNum type="arabicPeriod"/>
              <a:defRPr/>
            </a:pPr>
            <a:r>
              <a:rPr lang="en-US" sz="3600" b="1" i="1" dirty="0">
                <a:solidFill>
                  <a:srgbClr val="FFFFFF"/>
                </a:solidFill>
                <a:effectLst>
                  <a:glow rad="254000">
                    <a:srgbClr val="000000"/>
                  </a:glow>
                </a:effectLst>
                <a:latin typeface="Arial"/>
                <a:ea typeface="ＭＳ Ｐゴシック" charset="0"/>
                <a:cs typeface="Arial"/>
              </a:rPr>
              <a:t>  Darkness</a:t>
            </a:r>
          </a:p>
          <a:p>
            <a:pPr marL="457200" indent="-457200" defTabSz="914400" fontAlgn="base">
              <a:lnSpc>
                <a:spcPct val="60000"/>
              </a:lnSpc>
              <a:spcBef>
                <a:spcPct val="50000"/>
              </a:spcBef>
              <a:spcAft>
                <a:spcPct val="0"/>
              </a:spcAft>
              <a:buFont typeface="Times" pitchFamily="-112" charset="0"/>
              <a:buAutoNum type="arabicPeriod"/>
              <a:defRPr/>
            </a:pPr>
            <a:r>
              <a:rPr lang="en-US" sz="3600" b="1" i="1" dirty="0">
                <a:solidFill>
                  <a:srgbClr val="FFFFFF"/>
                </a:solidFill>
                <a:effectLst>
                  <a:glow rad="254000">
                    <a:srgbClr val="000000"/>
                  </a:glow>
                </a:effectLst>
                <a:latin typeface="Arial"/>
                <a:ea typeface="ＭＳ Ｐゴシック" charset="0"/>
                <a:cs typeface="Arial"/>
              </a:rPr>
              <a:t> Firstborn</a:t>
            </a:r>
          </a:p>
        </p:txBody>
      </p:sp>
      <p:sp>
        <p:nvSpPr>
          <p:cNvPr id="251909"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effectLst>
                  <a:glow rad="254000">
                    <a:srgbClr val="000000"/>
                  </a:glow>
                </a:effectLst>
                <a:latin typeface="Arial"/>
                <a:ea typeface="ＭＳ Ｐゴシック" charset="0"/>
                <a:cs typeface="Arial"/>
              </a:rPr>
              <a:t>Exodus 7-12</a:t>
            </a:r>
          </a:p>
        </p:txBody>
      </p:sp>
      <p:sp>
        <p:nvSpPr>
          <p:cNvPr id="251910" name="Rectangle 6"/>
          <p:cNvSpPr>
            <a:spLocks noGrp="1" noChangeArrowheads="1"/>
          </p:cNvSpPr>
          <p:nvPr>
            <p:ph type="title" idx="4294967295"/>
          </p:nvPr>
        </p:nvSpPr>
        <p:spPr>
          <a:xfrm>
            <a:off x="5105400" y="5105400"/>
            <a:ext cx="4038600" cy="70802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4000" b="1" dirty="0">
                <a:solidFill>
                  <a:schemeClr val="bg1"/>
                </a:solidFill>
                <a:effectLst>
                  <a:glow rad="254000">
                    <a:schemeClr val="tx1"/>
                  </a:glow>
                </a:effectLst>
                <a:latin typeface="Arial"/>
                <a:ea typeface="ＭＳ Ｐゴシック" pitchFamily="-112" charset="-128"/>
                <a:cs typeface="Arial"/>
              </a:rPr>
              <a:t>10 PLAGUES</a:t>
            </a:r>
          </a:p>
        </p:txBody>
      </p:sp>
    </p:spTree>
    <p:extLst>
      <p:ext uri="{BB962C8B-B14F-4D97-AF65-F5344CB8AC3E}">
        <p14:creationId xmlns:p14="http://schemas.microsoft.com/office/powerpoint/2010/main" val="3417142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Effect transition="in" filter="dissolve">
                                      <p:cBhvr>
                                        <p:cTn id="7" dur="500"/>
                                        <p:tgtEl>
                                          <p:spTgt spid="251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12</a:t>
            </a:r>
          </a:p>
        </p:txBody>
      </p:sp>
    </p:spTree>
    <p:extLst>
      <p:ext uri="{BB962C8B-B14F-4D97-AF65-F5344CB8AC3E}">
        <p14:creationId xmlns:p14="http://schemas.microsoft.com/office/powerpoint/2010/main" val="277909888"/>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2100337"/>
          </a:xfrm>
          <a:effectLst>
            <a:outerShdw blurRad="63500" dist="35921" dir="2700000" algn="ctr" rotWithShape="0">
              <a:schemeClr val="tx2">
                <a:alpha val="74998"/>
              </a:schemeClr>
            </a:outerShdw>
          </a:effectLst>
        </p:spPr>
        <p:txBody>
          <a:bodyPr anchor="t"/>
          <a:lstStyle/>
          <a:p>
            <a:pPr marL="808038" indent="-808038" algn="l">
              <a:defRPr/>
            </a:pPr>
            <a:r>
              <a:rPr lang="en-US" b="1" dirty="0">
                <a:effectLst>
                  <a:glow rad="127000">
                    <a:schemeClr val="tx1"/>
                  </a:glow>
                </a:effectLst>
                <a:latin typeface="Arial" charset="0"/>
                <a:ea typeface="ＭＳ Ｐゴシック" charset="0"/>
                <a:cs typeface="ＭＳ Ｐゴシック" charset="0"/>
              </a:rPr>
              <a:t>2. God redeemed Israel from Egypt and protected them in the desert to show:</a:t>
            </a:r>
          </a:p>
        </p:txBody>
      </p:sp>
      <p:sp>
        <p:nvSpPr>
          <p:cNvPr id="4" name="Rectangle 2"/>
          <p:cNvSpPr txBox="1">
            <a:spLocks noChangeArrowheads="1"/>
          </p:cNvSpPr>
          <p:nvPr/>
        </p:nvSpPr>
        <p:spPr bwMode="auto">
          <a:xfrm>
            <a:off x="880307" y="3279282"/>
            <a:ext cx="8162674" cy="3708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0713" indent="-620713" algn="l">
              <a:defRPr/>
            </a:pPr>
            <a:r>
              <a:rPr lang="en-US" b="1" dirty="0">
                <a:solidFill>
                  <a:srgbClr val="FFFFFF"/>
                </a:solidFill>
                <a:effectLst>
                  <a:glow rad="127000">
                    <a:srgbClr val="000000"/>
                  </a:glow>
                </a:effectLst>
                <a:latin typeface="Arial" charset="0"/>
                <a:ea typeface="ＭＳ Ｐゴシック" charset="0"/>
                <a:cs typeface="ＭＳ Ｐゴシック" charset="0"/>
              </a:rPr>
              <a:t>•	his </a:t>
            </a:r>
            <a:r>
              <a:rPr lang="en-US" b="1" dirty="0">
                <a:solidFill>
                  <a:srgbClr val="FFFF00"/>
                </a:solidFill>
                <a:effectLst>
                  <a:glow rad="127000">
                    <a:srgbClr val="000000"/>
                  </a:glow>
                </a:effectLst>
                <a:latin typeface="Arial" charset="0"/>
                <a:ea typeface="ＭＳ Ｐゴシック" charset="0"/>
                <a:cs typeface="ＭＳ Ｐゴシック" charset="0"/>
              </a:rPr>
              <a:t>sovereignty</a:t>
            </a:r>
            <a:r>
              <a:rPr lang="en-US" b="1" dirty="0">
                <a:solidFill>
                  <a:srgbClr val="FFFFFF"/>
                </a:solidFill>
                <a:effectLst>
                  <a:glow rad="127000">
                    <a:srgbClr val="000000"/>
                  </a:glow>
                </a:effectLst>
                <a:latin typeface="Arial" charset="0"/>
                <a:ea typeface="ＭＳ Ｐゴシック" charset="0"/>
                <a:cs typeface="ＭＳ Ｐゴシック" charset="0"/>
              </a:rPr>
              <a:t>,</a:t>
            </a:r>
          </a:p>
          <a:p>
            <a:pPr marL="620713" indent="-620713" algn="l">
              <a:defRPr/>
            </a:pPr>
            <a:r>
              <a:rPr lang="en-US" b="1" dirty="0">
                <a:solidFill>
                  <a:srgbClr val="FFFFFF"/>
                </a:solidFill>
                <a:effectLst>
                  <a:glow rad="127000">
                    <a:srgbClr val="000000"/>
                  </a:glow>
                </a:effectLst>
                <a:latin typeface="Arial" charset="0"/>
                <a:ea typeface="ＭＳ Ｐゴシック" charset="0"/>
                <a:cs typeface="ＭＳ Ｐゴシック" charset="0"/>
              </a:rPr>
              <a:t>• 	his </a:t>
            </a:r>
            <a:r>
              <a:rPr lang="en-US" b="1" dirty="0">
                <a:solidFill>
                  <a:srgbClr val="FFFF00"/>
                </a:solidFill>
                <a:effectLst>
                  <a:glow rad="127000">
                    <a:srgbClr val="000000"/>
                  </a:glow>
                </a:effectLst>
                <a:latin typeface="Arial" charset="0"/>
                <a:ea typeface="ＭＳ Ｐゴシック" charset="0"/>
                <a:cs typeface="ＭＳ Ｐゴシック" charset="0"/>
              </a:rPr>
              <a:t>ability</a:t>
            </a:r>
            <a:r>
              <a:rPr lang="en-US" b="1" dirty="0">
                <a:solidFill>
                  <a:srgbClr val="FFFFFF"/>
                </a:solidFill>
                <a:effectLst>
                  <a:glow rad="127000">
                    <a:srgbClr val="000000"/>
                  </a:glow>
                </a:effectLst>
                <a:latin typeface="Arial" charset="0"/>
                <a:ea typeface="ＭＳ Ｐゴシック" charset="0"/>
                <a:cs typeface="ＭＳ Ｐゴシック" charset="0"/>
              </a:rPr>
              <a:t>, and </a:t>
            </a:r>
          </a:p>
          <a:p>
            <a:pPr marL="620713" indent="-620713" algn="l">
              <a:defRPr/>
            </a:pPr>
            <a:r>
              <a:rPr lang="en-US" b="1" dirty="0">
                <a:solidFill>
                  <a:srgbClr val="FFFFFF"/>
                </a:solidFill>
                <a:effectLst>
                  <a:glow rad="127000">
                    <a:srgbClr val="000000"/>
                  </a:glow>
                </a:effectLst>
                <a:latin typeface="Arial" charset="0"/>
                <a:ea typeface="ＭＳ Ｐゴシック" charset="0"/>
                <a:cs typeface="ＭＳ Ｐゴシック" charset="0"/>
              </a:rPr>
              <a:t>• 	his </a:t>
            </a:r>
            <a:r>
              <a:rPr lang="en-US" b="1" dirty="0">
                <a:solidFill>
                  <a:srgbClr val="FFFF00"/>
                </a:solidFill>
                <a:effectLst>
                  <a:glow rad="127000">
                    <a:srgbClr val="000000"/>
                  </a:glow>
                </a:effectLst>
                <a:latin typeface="Arial" charset="0"/>
                <a:ea typeface="ＭＳ Ｐゴシック" charset="0"/>
                <a:cs typeface="ＭＳ Ｐゴシック" charset="0"/>
              </a:rPr>
              <a:t>care </a:t>
            </a:r>
            <a:r>
              <a:rPr lang="en-US" b="1" dirty="0">
                <a:solidFill>
                  <a:srgbClr val="FFFFFF"/>
                </a:solidFill>
                <a:effectLst>
                  <a:glow rad="127000">
                    <a:srgbClr val="000000"/>
                  </a:glow>
                </a:effectLst>
                <a:latin typeface="Arial" charset="0"/>
                <a:ea typeface="ＭＳ Ｐゴシック" charset="0"/>
                <a:cs typeface="ＭＳ Ｐゴシック" charset="0"/>
              </a:rPr>
              <a:t>for the nation until she had her own land.</a:t>
            </a: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a:defRPr/>
            </a:pPr>
            <a:r>
              <a:rPr lang="en-US" b="1" i="1" dirty="0">
                <a:solidFill>
                  <a:srgbClr val="FFFFFF"/>
                </a:solidFill>
                <a:effectLst>
                  <a:glow rad="127000">
                    <a:srgbClr val="000000"/>
                  </a:glow>
                </a:effectLst>
                <a:latin typeface="Arial" charset="0"/>
                <a:ea typeface="ＭＳ Ｐゴシック" charset="0"/>
                <a:cs typeface="ＭＳ Ｐゴシック" charset="0"/>
              </a:rPr>
              <a:t>The Point of Exodus 12–18</a:t>
            </a:r>
          </a:p>
        </p:txBody>
      </p:sp>
    </p:spTree>
    <p:extLst>
      <p:ext uri="{BB962C8B-B14F-4D97-AF65-F5344CB8AC3E}">
        <p14:creationId xmlns:p14="http://schemas.microsoft.com/office/powerpoint/2010/main" val="3647660303"/>
      </p:ext>
    </p:extLst>
  </p:cSld>
  <p:clrMapOvr>
    <a:overrideClrMapping bg1="lt1" tx1="dk1" bg2="lt2" tx2="dk2" accent1="accent1" accent2="accent2" accent3="accent3" accent4="accent4" accent5="accent5" accent6="accent6" hlink="hlink" folHlink="folHlink"/>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6" descr="Exod 2 Pharaoh.jpg"/>
          <p:cNvPicPr>
            <a:picLocks noChangeAspect="1"/>
          </p:cNvPicPr>
          <p:nvPr/>
        </p:nvPicPr>
        <p:blipFill>
          <a:blip r:embed="rId3" cstate="screen">
            <a:lum bright="-28000"/>
            <a:extLst>
              <a:ext uri="{28A0092B-C50C-407E-A947-70E740481C1C}">
                <a14:useLocalDpi xmlns:a14="http://schemas.microsoft.com/office/drawing/2010/main"/>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2" name="Text Box 4"/>
          <p:cNvSpPr txBox="1">
            <a:spLocks noChangeArrowheads="1"/>
          </p:cNvSpPr>
          <p:nvPr/>
        </p:nvSpPr>
        <p:spPr bwMode="auto">
          <a:xfrm>
            <a:off x="685800" y="1295400"/>
            <a:ext cx="7696200" cy="25304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50000"/>
              </a:spcBef>
              <a:spcAft>
                <a:spcPct val="0"/>
              </a:spcAft>
              <a:defRPr/>
            </a:pPr>
            <a:r>
              <a:rPr lang="mr-IN" sz="4000" b="1" i="1" dirty="0">
                <a:solidFill>
                  <a:srgbClr val="FFFFFF"/>
                </a:solidFill>
                <a:effectLst>
                  <a:glow rad="101600">
                    <a:srgbClr val="000000">
                      <a:alpha val="99000"/>
                    </a:srgbClr>
                  </a:glow>
                </a:effectLst>
                <a:latin typeface="Arial"/>
                <a:cs typeface="Arial"/>
              </a:rPr>
              <a:t>"</a:t>
            </a:r>
            <a:r>
              <a:rPr lang="en-US" sz="4000" b="1" i="1" dirty="0">
                <a:solidFill>
                  <a:srgbClr val="FFFFFF"/>
                </a:solidFill>
                <a:effectLst>
                  <a:glow rad="101600">
                    <a:srgbClr val="000000">
                      <a:alpha val="99000"/>
                    </a:srgbClr>
                  </a:glow>
                </a:effectLst>
                <a:latin typeface="Arial"/>
                <a:cs typeface="Arial"/>
              </a:rPr>
              <a:t>On that same night I will pass through Egypt and strike down every firstborn—both men and animals—</a:t>
            </a:r>
          </a:p>
        </p:txBody>
      </p:sp>
      <p:sp>
        <p:nvSpPr>
          <p:cNvPr id="252933"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a:solidFill>
                  <a:srgbClr val="FFFFFF"/>
                </a:solidFill>
                <a:effectLst>
                  <a:glow rad="101600">
                    <a:srgbClr val="000000">
                      <a:alpha val="99000"/>
                    </a:srgbClr>
                  </a:glow>
                </a:effectLst>
                <a:latin typeface="Arial"/>
                <a:ea typeface="ＭＳ Ｐゴシック" charset="0"/>
                <a:cs typeface="Arial"/>
              </a:rPr>
              <a:t>Exodus 12:12 (NIV)</a:t>
            </a:r>
          </a:p>
        </p:txBody>
      </p:sp>
      <p:sp>
        <p:nvSpPr>
          <p:cNvPr id="252934" name="Text Box 6"/>
          <p:cNvSpPr txBox="1">
            <a:spLocks noChangeArrowheads="1"/>
          </p:cNvSpPr>
          <p:nvPr/>
        </p:nvSpPr>
        <p:spPr bwMode="auto">
          <a:xfrm>
            <a:off x="685800" y="3108325"/>
            <a:ext cx="7696200" cy="1920875"/>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4000" b="1" i="1" dirty="0">
                <a:solidFill>
                  <a:srgbClr val="FFFF00"/>
                </a:solidFill>
                <a:effectLst>
                  <a:glow rad="101600">
                    <a:srgbClr val="000000">
                      <a:alpha val="99000"/>
                    </a:srgbClr>
                  </a:glow>
                </a:effectLst>
                <a:latin typeface="Arial"/>
                <a:ea typeface="ＭＳ Ｐゴシック" charset="0"/>
                <a:cs typeface="Arial"/>
              </a:rPr>
              <a:t>                  and I will bring judgment on all the gods of Egypt.</a:t>
            </a:r>
            <a:r>
              <a:rPr lang="en-US" sz="4000" b="1" i="1" dirty="0">
                <a:solidFill>
                  <a:srgbClr val="FFFFFF"/>
                </a:solidFill>
                <a:effectLst>
                  <a:glow rad="101600">
                    <a:srgbClr val="000000">
                      <a:alpha val="99000"/>
                    </a:srgbClr>
                  </a:glow>
                </a:effectLst>
                <a:latin typeface="Arial"/>
                <a:ea typeface="ＭＳ Ｐゴシック" charset="0"/>
                <a:cs typeface="Arial"/>
              </a:rPr>
              <a:t>  I am the L</a:t>
            </a:r>
            <a:r>
              <a:rPr lang="en-US" sz="3600" b="1" i="1" dirty="0">
                <a:solidFill>
                  <a:srgbClr val="FFFFFF"/>
                </a:solidFill>
                <a:effectLst>
                  <a:glow rad="101600">
                    <a:srgbClr val="000000">
                      <a:alpha val="99000"/>
                    </a:srgbClr>
                  </a:glow>
                </a:effectLst>
                <a:latin typeface="Arial"/>
                <a:ea typeface="ＭＳ Ｐゴシック" charset="0"/>
                <a:cs typeface="Arial"/>
              </a:rPr>
              <a:t>ORD</a:t>
            </a:r>
            <a:r>
              <a:rPr lang="en-US" sz="4000" b="1" i="1" dirty="0">
                <a:solidFill>
                  <a:srgbClr val="FFFFFF"/>
                </a:solidFill>
                <a:effectLst>
                  <a:glow rad="101600">
                    <a:srgbClr val="000000">
                      <a:alpha val="99000"/>
                    </a:srgbClr>
                  </a:glow>
                </a:effectLst>
                <a:latin typeface="Arial"/>
                <a:ea typeface="ＭＳ Ｐゴシック" charset="0"/>
                <a:cs typeface="Arial"/>
              </a:rPr>
              <a:t>.</a:t>
            </a:r>
            <a:r>
              <a:rPr lang="mr-IN" sz="4000" b="1" i="1" dirty="0">
                <a:solidFill>
                  <a:srgbClr val="FFFFFF"/>
                </a:solidFill>
                <a:effectLst>
                  <a:glow rad="101600">
                    <a:srgbClr val="000000">
                      <a:alpha val="99000"/>
                    </a:srgbClr>
                  </a:glow>
                </a:effectLst>
                <a:latin typeface="Arial"/>
                <a:ea typeface="ＭＳ Ｐゴシック" charset="0"/>
                <a:cs typeface="Arial"/>
              </a:rPr>
              <a:t>"</a:t>
            </a:r>
            <a:r>
              <a:rPr lang="en-US" sz="4000" b="1" i="1" dirty="0">
                <a:solidFill>
                  <a:srgbClr val="FFFFFF"/>
                </a:solidFill>
                <a:effectLst>
                  <a:glow rad="101600">
                    <a:srgbClr val="000000">
                      <a:alpha val="99000"/>
                    </a:srgbClr>
                  </a:glow>
                </a:effectLst>
                <a:latin typeface="Arial"/>
                <a:ea typeface="ＭＳ Ｐゴシック" charset="0"/>
                <a:cs typeface="Arial"/>
              </a:rPr>
              <a:t> </a:t>
            </a:r>
          </a:p>
        </p:txBody>
      </p:sp>
      <p:sp>
        <p:nvSpPr>
          <p:cNvPr id="252935" name="Rectangle 7"/>
          <p:cNvSpPr>
            <a:spLocks noGrp="1" noChangeArrowheads="1"/>
          </p:cNvSpPr>
          <p:nvPr>
            <p:ph type="title" idx="4294967295"/>
          </p:nvPr>
        </p:nvSpPr>
        <p:spPr>
          <a:xfrm>
            <a:off x="914400" y="152400"/>
            <a:ext cx="7772400" cy="76200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b="1">
                <a:solidFill>
                  <a:srgbClr val="FFFF00"/>
                </a:solidFill>
                <a:effectLst>
                  <a:glow rad="101600">
                    <a:schemeClr val="tx2">
                      <a:alpha val="99000"/>
                    </a:schemeClr>
                  </a:glow>
                </a:effectLst>
                <a:latin typeface="Arial"/>
                <a:ea typeface="ＭＳ Ｐゴシック" pitchFamily="-112" charset="-128"/>
                <a:cs typeface="Arial"/>
              </a:rPr>
              <a:t>Meaning of Plagues</a:t>
            </a:r>
          </a:p>
        </p:txBody>
      </p:sp>
    </p:spTree>
    <p:extLst>
      <p:ext uri="{BB962C8B-B14F-4D97-AF65-F5344CB8AC3E}">
        <p14:creationId xmlns:p14="http://schemas.microsoft.com/office/powerpoint/2010/main" val="30997207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dissolve">
                                      <p:cBhvr>
                                        <p:cTn id="7" dur="500"/>
                                        <p:tgtEl>
                                          <p:spTgt spid="252932"/>
                                        </p:tgtEl>
                                      </p:cBhvr>
                                    </p:animEffect>
                                  </p:childTnLst>
                                </p:cTn>
                              </p:par>
                            </p:childTnLst>
                          </p:cTn>
                        </p:par>
                        <p:par>
                          <p:cTn id="8" fill="hold" nodeType="afterGroup">
                            <p:stCondLst>
                              <p:cond delay="500"/>
                            </p:stCondLst>
                            <p:childTnLst>
                              <p:par>
                                <p:cTn id="9" presetID="9" presetClass="entr" presetSubtype="0" fill="hold" nodeType="afterEffect">
                                  <p:stCondLst>
                                    <p:cond delay="4000"/>
                                  </p:stCondLst>
                                  <p:iterate type="lt">
                                    <p:tmPct val="100000"/>
                                  </p:iterate>
                                  <p:childTnLst>
                                    <p:set>
                                      <p:cBhvr>
                                        <p:cTn id="10" dur="1" fill="hold">
                                          <p:stCondLst>
                                            <p:cond delay="0"/>
                                          </p:stCondLst>
                                        </p:cTn>
                                        <p:tgtEl>
                                          <p:spTgt spid="252934"/>
                                        </p:tgtEl>
                                        <p:attrNameLst>
                                          <p:attrName>style.visibility</p:attrName>
                                        </p:attrNameLst>
                                      </p:cBhvr>
                                      <p:to>
                                        <p:strVal val="visible"/>
                                      </p:to>
                                    </p:set>
                                    <p:animEffect transition="in" filter="dissolve">
                                      <p:cBhvr>
                                        <p:cTn id="11" dur="75"/>
                                        <p:tgtEl>
                                          <p:spTgt spid="252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5" descr="Exod 2 Nile.jpg"/>
          <p:cNvPicPr>
            <a:picLocks noChangeAspect="1"/>
          </p:cNvPicPr>
          <p:nvPr/>
        </p:nvPicPr>
        <p:blipFill>
          <a:blip r:embed="rId3">
            <a:lum bright="-46000"/>
            <a:extLst>
              <a:ext uri="{28A0092B-C50C-407E-A947-70E740481C1C}">
                <a14:useLocalDpi xmlns:a14="http://schemas.microsoft.com/office/drawing/2010/main"/>
              </a:ext>
            </a:extLst>
          </a:blip>
          <a:srcRect/>
          <a:stretch>
            <a:fillRect/>
          </a:stretch>
        </p:blipFill>
        <p:spPr bwMode="auto">
          <a:xfrm>
            <a:off x="-60325" y="838200"/>
            <a:ext cx="9280525"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6" name="Text Box 4"/>
          <p:cNvSpPr txBox="1">
            <a:spLocks noChangeArrowheads="1"/>
          </p:cNvSpPr>
          <p:nvPr/>
        </p:nvSpPr>
        <p:spPr bwMode="auto">
          <a:xfrm>
            <a:off x="685800" y="990600"/>
            <a:ext cx="7696200" cy="4647426"/>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mr-IN" sz="3600" b="1" i="1" dirty="0">
                <a:solidFill>
                  <a:srgbClr val="FFFFFF"/>
                </a:solidFill>
                <a:effectLst>
                  <a:glow rad="101600">
                    <a:srgbClr val="000000">
                      <a:alpha val="75000"/>
                    </a:srgbClr>
                  </a:glow>
                </a:effectLst>
                <a:latin typeface="Arial"/>
                <a:ea typeface="ＭＳ Ｐゴシック" charset="0"/>
                <a:cs typeface="Arial"/>
              </a:rPr>
              <a:t>"</a:t>
            </a:r>
            <a:r>
              <a:rPr lang="en-US" sz="3600" b="1" i="1" dirty="0">
                <a:solidFill>
                  <a:srgbClr val="FFFFFF"/>
                </a:solidFill>
                <a:effectLst>
                  <a:glow rad="101600">
                    <a:srgbClr val="000000">
                      <a:alpha val="75000"/>
                    </a:srgbClr>
                  </a:glow>
                </a:effectLst>
                <a:latin typeface="Arial"/>
                <a:ea typeface="ＭＳ Ｐゴシック" charset="0"/>
                <a:cs typeface="Arial"/>
              </a:rPr>
              <a:t>The Israelites set out from Rameses on the fifteenth day of the first month, the day after the Passover. They marched out boldly in full view of all the Egyptians, </a:t>
            </a:r>
            <a:r>
              <a:rPr lang="en-US" sz="3600" b="1" i="1" baseline="30000" dirty="0">
                <a:solidFill>
                  <a:srgbClr val="FFFFFF"/>
                </a:solidFill>
                <a:effectLst>
                  <a:glow rad="101600">
                    <a:srgbClr val="000000">
                      <a:alpha val="75000"/>
                    </a:srgbClr>
                  </a:glow>
                </a:effectLst>
                <a:latin typeface="Arial"/>
                <a:ea typeface="ＭＳ Ｐゴシック" charset="0"/>
                <a:cs typeface="Arial"/>
              </a:rPr>
              <a:t> </a:t>
            </a:r>
            <a:r>
              <a:rPr lang="en-US" sz="3600" b="1" i="1" dirty="0">
                <a:solidFill>
                  <a:srgbClr val="FFFFFF"/>
                </a:solidFill>
                <a:effectLst>
                  <a:glow rad="101600">
                    <a:srgbClr val="000000">
                      <a:alpha val="75000"/>
                    </a:srgbClr>
                  </a:glow>
                </a:effectLst>
                <a:latin typeface="Arial"/>
                <a:ea typeface="ＭＳ Ｐゴシック" charset="0"/>
                <a:cs typeface="Arial"/>
              </a:rPr>
              <a:t>who were burying all their firstborn, whom the L</a:t>
            </a:r>
            <a:r>
              <a:rPr lang="en-US" sz="2800" b="1" i="1" dirty="0">
                <a:solidFill>
                  <a:srgbClr val="FFFFFF"/>
                </a:solidFill>
                <a:effectLst>
                  <a:glow rad="101600">
                    <a:srgbClr val="000000">
                      <a:alpha val="75000"/>
                    </a:srgbClr>
                  </a:glow>
                </a:effectLst>
                <a:latin typeface="Arial"/>
                <a:ea typeface="ＭＳ Ｐゴシック" charset="0"/>
                <a:cs typeface="Arial"/>
              </a:rPr>
              <a:t>ORD</a:t>
            </a:r>
            <a:r>
              <a:rPr lang="en-US" sz="3600" b="1" i="1" dirty="0">
                <a:solidFill>
                  <a:srgbClr val="FFFFFF"/>
                </a:solidFill>
                <a:effectLst>
                  <a:glow rad="101600">
                    <a:srgbClr val="000000">
                      <a:alpha val="75000"/>
                    </a:srgbClr>
                  </a:glow>
                </a:effectLst>
                <a:latin typeface="Arial"/>
                <a:ea typeface="ＭＳ Ｐゴシック" charset="0"/>
                <a:cs typeface="Arial"/>
              </a:rPr>
              <a:t> had struck down among them…</a:t>
            </a:r>
            <a:r>
              <a:rPr lang="mr-IN" sz="3600" b="1" i="1" dirty="0">
                <a:solidFill>
                  <a:srgbClr val="FFFFFF"/>
                </a:solidFill>
                <a:effectLst>
                  <a:glow rad="101600">
                    <a:srgbClr val="000000">
                      <a:alpha val="75000"/>
                    </a:srgbClr>
                  </a:glow>
                </a:effectLst>
                <a:latin typeface="Arial"/>
                <a:ea typeface="ＭＳ Ｐゴシック" charset="0"/>
                <a:cs typeface="Arial"/>
              </a:rPr>
              <a:t>"</a:t>
            </a:r>
            <a:endParaRPr lang="en-US" sz="3600" b="1" i="1" dirty="0">
              <a:solidFill>
                <a:srgbClr val="FFFFFF"/>
              </a:solidFill>
              <a:effectLst>
                <a:glow rad="101600">
                  <a:srgbClr val="000000">
                    <a:alpha val="75000"/>
                  </a:srgbClr>
                </a:glow>
              </a:effectLst>
              <a:latin typeface="Arial"/>
              <a:ea typeface="ＭＳ Ｐゴシック" charset="0"/>
              <a:cs typeface="Arial"/>
            </a:endParaRPr>
          </a:p>
        </p:txBody>
      </p:sp>
      <p:sp>
        <p:nvSpPr>
          <p:cNvPr id="253957" name="Text Box 5"/>
          <p:cNvSpPr txBox="1">
            <a:spLocks noChangeArrowheads="1"/>
          </p:cNvSpPr>
          <p:nvPr/>
        </p:nvSpPr>
        <p:spPr bwMode="auto">
          <a:xfrm>
            <a:off x="4495800" y="6126163"/>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dirty="0">
                <a:solidFill>
                  <a:srgbClr val="FFFFFF"/>
                </a:solidFill>
                <a:latin typeface="Arial"/>
                <a:ea typeface="ＭＳ Ｐゴシック" charset="0"/>
                <a:cs typeface="Arial"/>
              </a:rPr>
              <a:t>Numbers 33:3-4a (NIV)</a:t>
            </a:r>
          </a:p>
        </p:txBody>
      </p:sp>
      <p:sp>
        <p:nvSpPr>
          <p:cNvPr id="253958" name="Rectangle 6"/>
          <p:cNvSpPr>
            <a:spLocks noGrp="1" noChangeArrowheads="1"/>
          </p:cNvSpPr>
          <p:nvPr>
            <p:ph type="title" idx="4294967295"/>
          </p:nvPr>
        </p:nvSpPr>
        <p:spPr>
          <a:xfrm>
            <a:off x="152400" y="152400"/>
            <a:ext cx="8763000" cy="70802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a:ea typeface="ＭＳ Ｐゴシック" pitchFamily="-112" charset="-128"/>
                <a:cs typeface="Arial"/>
              </a:rPr>
              <a:t>Recalling the Exodus Significance</a:t>
            </a:r>
          </a:p>
        </p:txBody>
      </p:sp>
    </p:spTree>
    <p:extLst>
      <p:ext uri="{BB962C8B-B14F-4D97-AF65-F5344CB8AC3E}">
        <p14:creationId xmlns:p14="http://schemas.microsoft.com/office/powerpoint/2010/main" val="1696089529"/>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5" descr="Exod 7 Moses before Pharao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371600"/>
            <a:ext cx="9275763"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0" name="Text Box 4"/>
          <p:cNvSpPr txBox="1">
            <a:spLocks noChangeArrowheads="1"/>
          </p:cNvSpPr>
          <p:nvPr/>
        </p:nvSpPr>
        <p:spPr bwMode="auto">
          <a:xfrm>
            <a:off x="1981200" y="1295400"/>
            <a:ext cx="5029200" cy="175418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mr-IN" sz="3600" b="1" i="1" dirty="0">
                <a:solidFill>
                  <a:srgbClr val="FFFF00"/>
                </a:solidFill>
                <a:latin typeface="Arial"/>
                <a:ea typeface="ＭＳ Ｐゴシック" charset="0"/>
                <a:cs typeface="Arial"/>
              </a:rPr>
              <a:t>"</a:t>
            </a:r>
            <a:r>
              <a:rPr lang="en-US" sz="3600" b="1" i="1" dirty="0">
                <a:solidFill>
                  <a:srgbClr val="FFFF00"/>
                </a:solidFill>
                <a:latin typeface="Arial"/>
                <a:ea typeface="ＭＳ Ｐゴシック" charset="0"/>
                <a:cs typeface="Arial"/>
              </a:rPr>
              <a:t>…for the LORD          had brought judgment on their gods.</a:t>
            </a:r>
            <a:r>
              <a:rPr lang="mr-IN" sz="3600" b="1" i="1" dirty="0">
                <a:solidFill>
                  <a:srgbClr val="FFFF00"/>
                </a:solidFill>
                <a:latin typeface="Arial"/>
                <a:ea typeface="ＭＳ Ｐゴシック" charset="0"/>
                <a:cs typeface="Arial"/>
              </a:rPr>
              <a:t>"</a:t>
            </a:r>
            <a:endParaRPr lang="en-US" sz="3600" b="1" i="1" dirty="0">
              <a:solidFill>
                <a:srgbClr val="FFFF00"/>
              </a:solidFill>
              <a:latin typeface="Arial"/>
              <a:ea typeface="ＭＳ Ｐゴシック" charset="0"/>
              <a:cs typeface="Arial"/>
            </a:endParaRPr>
          </a:p>
        </p:txBody>
      </p:sp>
      <p:sp>
        <p:nvSpPr>
          <p:cNvPr id="254981"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dirty="0">
                <a:solidFill>
                  <a:srgbClr val="FFFFFF"/>
                </a:solidFill>
                <a:latin typeface="Arial"/>
                <a:ea typeface="ＭＳ Ｐゴシック" charset="0"/>
                <a:cs typeface="Arial"/>
              </a:rPr>
              <a:t>Numbers 33:4b (NIV)</a:t>
            </a:r>
          </a:p>
        </p:txBody>
      </p:sp>
      <p:sp>
        <p:nvSpPr>
          <p:cNvPr id="254983" name="Rectangle 7"/>
          <p:cNvSpPr>
            <a:spLocks noGrp="1" noChangeArrowheads="1"/>
          </p:cNvSpPr>
          <p:nvPr>
            <p:ph type="title" idx="4294967295"/>
          </p:nvPr>
        </p:nvSpPr>
        <p:spPr>
          <a:xfrm>
            <a:off x="152400" y="152400"/>
            <a:ext cx="8763000" cy="70802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a:ea typeface="ＭＳ Ｐゴシック" pitchFamily="-112" charset="-128"/>
                <a:cs typeface="Arial"/>
              </a:rPr>
              <a:t>Recalling the Exodus Significance</a:t>
            </a:r>
          </a:p>
        </p:txBody>
      </p:sp>
    </p:spTree>
    <p:extLst>
      <p:ext uri="{BB962C8B-B14F-4D97-AF65-F5344CB8AC3E}">
        <p14:creationId xmlns:p14="http://schemas.microsoft.com/office/powerpoint/2010/main" val="630743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4980"/>
                                        </p:tgtEl>
                                        <p:attrNameLst>
                                          <p:attrName>style.visibility</p:attrName>
                                        </p:attrNameLst>
                                      </p:cBhvr>
                                      <p:to>
                                        <p:strVal val="visible"/>
                                      </p:to>
                                    </p:set>
                                    <p:animEffect transition="in" filter="dissolve">
                                      <p:cBhvr>
                                        <p:cTn id="7" dur="75"/>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61474" name="Picture 70"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Text Box 7"/>
          <p:cNvSpPr txBox="1">
            <a:spLocks noChangeArrowheads="1"/>
          </p:cNvSpPr>
          <p:nvPr/>
        </p:nvSpPr>
        <p:spPr bwMode="auto">
          <a:xfrm>
            <a:off x="8438534" y="16207"/>
            <a:ext cx="692150" cy="457200"/>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b="1" dirty="0">
                <a:solidFill>
                  <a:srgbClr val="FFFFFF"/>
                </a:solidFill>
                <a:effectLst>
                  <a:glow rad="152400">
                    <a:srgbClr val="000000">
                      <a:alpha val="75000"/>
                    </a:srgbClr>
                  </a:glow>
                  <a:outerShdw blurRad="38100" dist="38100" dir="2700000" algn="tl">
                    <a:srgbClr val="000000"/>
                  </a:outerShdw>
                </a:effectLst>
                <a:latin typeface="Arial" charset="0"/>
              </a:rPr>
              <a:t>106</a:t>
            </a:r>
          </a:p>
        </p:txBody>
      </p:sp>
      <p:sp>
        <p:nvSpPr>
          <p:cNvPr id="24584" name="Rectangle 8"/>
          <p:cNvSpPr>
            <a:spLocks noGrp="1" noChangeArrowheads="1"/>
          </p:cNvSpPr>
          <p:nvPr>
            <p:ph type="title"/>
          </p:nvPr>
        </p:nvSpPr>
        <p:spPr>
          <a:xfrm>
            <a:off x="11573" y="17208"/>
            <a:ext cx="8581821" cy="990600"/>
          </a:xfrm>
        </p:spPr>
        <p:txBody>
          <a:bodyPr/>
          <a:lstStyle/>
          <a:p>
            <a:pPr>
              <a:defRPr/>
            </a:pPr>
            <a:r>
              <a:rPr lang="en-US" altLang="zh-CN" sz="3000" dirty="0">
                <a:effectLst>
                  <a:glow rad="152400">
                    <a:srgbClr val="000000">
                      <a:alpha val="75000"/>
                    </a:srgbClr>
                  </a:glow>
                  <a:outerShdw blurRad="38100" dist="38100" dir="2700000" algn="tl">
                    <a:srgbClr val="000000"/>
                  </a:outerShdw>
                </a:effectLst>
                <a:latin typeface="Arial Black" charset="0"/>
                <a:ea typeface="SimSun" charset="0"/>
                <a:cs typeface="SimSun" charset="0"/>
              </a:rPr>
              <a:t>The Plagues and the Gods of Egypt</a:t>
            </a:r>
            <a:br>
              <a:rPr lang="en-US" altLang="zh-CN" sz="3000" dirty="0">
                <a:effectLst>
                  <a:glow rad="152400">
                    <a:srgbClr val="000000">
                      <a:alpha val="75000"/>
                    </a:srgbClr>
                  </a:glow>
                  <a:outerShdw blurRad="38100" dist="38100" dir="2700000" algn="tl">
                    <a:srgbClr val="000000"/>
                  </a:outerShdw>
                </a:effectLst>
                <a:latin typeface="Arial Black" charset="0"/>
                <a:ea typeface="SimSun" charset="0"/>
                <a:cs typeface="SimSun" charset="0"/>
              </a:rPr>
            </a:br>
            <a:r>
              <a:rPr lang="en-US" altLang="zh-CN" sz="1400" dirty="0">
                <a:effectLst>
                  <a:glow rad="152400">
                    <a:srgbClr val="000000">
                      <a:alpha val="75000"/>
                    </a:srgbClr>
                  </a:glow>
                  <a:outerShdw blurRad="38100" dist="38100" dir="2700000" algn="tl">
                    <a:srgbClr val="000000"/>
                  </a:outerShdw>
                </a:effectLst>
                <a:latin typeface="Arial Black" charset="0"/>
                <a:ea typeface="SimSun" charset="0"/>
                <a:cs typeface="SimSun" charset="0"/>
              </a:rPr>
              <a:t>John H. Walton, </a:t>
            </a:r>
            <a:r>
              <a:rPr lang="en-US" altLang="zh-CN" sz="1400" i="1" dirty="0">
                <a:effectLst>
                  <a:glow rad="152400">
                    <a:srgbClr val="000000">
                      <a:alpha val="75000"/>
                    </a:srgbClr>
                  </a:glow>
                  <a:outerShdw blurRad="38100" dist="38100" dir="2700000" algn="tl">
                    <a:srgbClr val="000000"/>
                  </a:outerShdw>
                </a:effectLst>
                <a:latin typeface="Arial Black" charset="0"/>
                <a:ea typeface="SimSun" charset="0"/>
                <a:cs typeface="SimSun" charset="0"/>
              </a:rPr>
              <a:t>Chronological and Background Charts of the OT</a:t>
            </a:r>
            <a:r>
              <a:rPr lang="en-US" altLang="zh-CN" sz="1400" dirty="0">
                <a:effectLst>
                  <a:glow rad="152400">
                    <a:srgbClr val="000000">
                      <a:alpha val="75000"/>
                    </a:srgbClr>
                  </a:glow>
                  <a:outerShdw blurRad="38100" dist="38100" dir="2700000" algn="tl">
                    <a:srgbClr val="000000"/>
                  </a:outerShdw>
                </a:effectLst>
                <a:latin typeface="Arial Black" charset="0"/>
                <a:ea typeface="SimSun" charset="0"/>
                <a:cs typeface="SimSun" charset="0"/>
              </a:rPr>
              <a:t>, 2d ed., 85, adapted</a:t>
            </a:r>
            <a:endParaRPr lang="en-US" sz="1800" dirty="0">
              <a:effectLst>
                <a:glow rad="152400">
                  <a:srgbClr val="000000">
                    <a:alpha val="75000"/>
                  </a:srgbClr>
                </a:glow>
                <a:outerShdw blurRad="38100" dist="38100" dir="2700000" algn="tl">
                  <a:srgbClr val="000000"/>
                </a:outerShdw>
              </a:effectLst>
              <a:latin typeface="Arial Black" charset="0"/>
              <a:ea typeface="SimSun" charset="0"/>
              <a:cs typeface="SimSun" charset="0"/>
            </a:endParaRPr>
          </a:p>
        </p:txBody>
      </p:sp>
      <p:grpSp>
        <p:nvGrpSpPr>
          <p:cNvPr id="361477" name="Group 78"/>
          <p:cNvGrpSpPr>
            <a:grpSpLocks/>
          </p:cNvGrpSpPr>
          <p:nvPr/>
        </p:nvGrpSpPr>
        <p:grpSpPr bwMode="auto">
          <a:xfrm>
            <a:off x="76200" y="1163638"/>
            <a:ext cx="9069388" cy="5694362"/>
            <a:chOff x="48" y="733"/>
            <a:chExt cx="5713" cy="3587"/>
          </a:xfrm>
        </p:grpSpPr>
        <p:sp>
          <p:nvSpPr>
            <p:cNvPr id="309254" name="Rectangle 13"/>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255" name="Rectangle 23"/>
            <p:cNvSpPr>
              <a:spLocks noChangeArrowheads="1"/>
            </p:cNvSpPr>
            <p:nvPr/>
          </p:nvSpPr>
          <p:spPr bwMode="auto">
            <a:xfrm>
              <a:off x="5760" y="2062"/>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256" name="Rectangle 33"/>
            <p:cNvSpPr>
              <a:spLocks noChangeArrowheads="1"/>
            </p:cNvSpPr>
            <p:nvPr/>
          </p:nvSpPr>
          <p:spPr bwMode="auto">
            <a:xfrm>
              <a:off x="5760" y="3166"/>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257" name="Rectangle 37"/>
            <p:cNvSpPr>
              <a:spLocks noChangeArrowheads="1"/>
            </p:cNvSpPr>
            <p:nvPr/>
          </p:nvSpPr>
          <p:spPr bwMode="auto">
            <a:xfrm>
              <a:off x="5760" y="3814"/>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nvGrpSpPr>
            <p:cNvPr id="361482" name="Group 39"/>
            <p:cNvGrpSpPr>
              <a:grpSpLocks/>
            </p:cNvGrpSpPr>
            <p:nvPr/>
          </p:nvGrpSpPr>
          <p:grpSpPr bwMode="auto">
            <a:xfrm>
              <a:off x="48" y="733"/>
              <a:ext cx="1477" cy="490"/>
              <a:chOff x="0" y="0"/>
              <a:chExt cx="981" cy="614"/>
            </a:xfrm>
          </p:grpSpPr>
          <p:sp>
            <p:nvSpPr>
              <p:cNvPr id="309318" name="Rectangle 10"/>
              <p:cNvSpPr>
                <a:spLocks noChangeArrowheads="1"/>
              </p:cNvSpPr>
              <p:nvPr/>
            </p:nvSpPr>
            <p:spPr bwMode="auto">
              <a:xfrm>
                <a:off x="0" y="0"/>
                <a:ext cx="981"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52400">
                        <a:srgbClr val="000000">
                          <a:alpha val="75000"/>
                        </a:srgbClr>
                      </a:glow>
                    </a:effectLst>
                    <a:latin typeface="Arial Black" charset="0"/>
                    <a:ea typeface="MS PGothic" charset="0"/>
                    <a:cs typeface="Arial" charset="0"/>
                  </a:rPr>
                  <a:t>PLAGUE</a:t>
                </a:r>
              </a:p>
            </p:txBody>
          </p:sp>
          <p:sp>
            <p:nvSpPr>
              <p:cNvPr id="309319" name="Rectangle 38"/>
              <p:cNvSpPr>
                <a:spLocks noChangeArrowheads="1"/>
              </p:cNvSpPr>
              <p:nvPr/>
            </p:nvSpPr>
            <p:spPr bwMode="auto">
              <a:xfrm>
                <a:off x="0" y="0"/>
                <a:ext cx="981"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3" name="Group 41"/>
            <p:cNvGrpSpPr>
              <a:grpSpLocks/>
            </p:cNvGrpSpPr>
            <p:nvPr/>
          </p:nvGrpSpPr>
          <p:grpSpPr bwMode="auto">
            <a:xfrm>
              <a:off x="1525" y="733"/>
              <a:ext cx="847" cy="490"/>
              <a:chOff x="981" y="0"/>
              <a:chExt cx="562" cy="614"/>
            </a:xfrm>
          </p:grpSpPr>
          <p:sp>
            <p:nvSpPr>
              <p:cNvPr id="309316" name="Rectangle 11"/>
              <p:cNvSpPr>
                <a:spLocks noChangeArrowheads="1"/>
              </p:cNvSpPr>
              <p:nvPr/>
            </p:nvSpPr>
            <p:spPr bwMode="auto">
              <a:xfrm>
                <a:off x="981" y="0"/>
                <a:ext cx="562"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effectLst>
                      <a:glow rad="152400">
                        <a:srgbClr val="000000">
                          <a:alpha val="75000"/>
                        </a:srgbClr>
                      </a:glow>
                    </a:effectLst>
                    <a:latin typeface="Arial Narrow" charset="0"/>
                    <a:ea typeface="MS PGothic" charset="0"/>
                    <a:cs typeface="Arial" charset="0"/>
                  </a:rPr>
                  <a:t>REFERENCE</a:t>
                </a:r>
              </a:p>
            </p:txBody>
          </p:sp>
          <p:sp>
            <p:nvSpPr>
              <p:cNvPr id="309317" name="Rectangle 40"/>
              <p:cNvSpPr>
                <a:spLocks noChangeArrowheads="1"/>
              </p:cNvSpPr>
              <p:nvPr/>
            </p:nvSpPr>
            <p:spPr bwMode="auto">
              <a:xfrm>
                <a:off x="981" y="0"/>
                <a:ext cx="562"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4" name="Group 43"/>
            <p:cNvGrpSpPr>
              <a:grpSpLocks/>
            </p:cNvGrpSpPr>
            <p:nvPr/>
          </p:nvGrpSpPr>
          <p:grpSpPr bwMode="auto">
            <a:xfrm>
              <a:off x="2372" y="733"/>
              <a:ext cx="3388" cy="490"/>
              <a:chOff x="1543" y="0"/>
              <a:chExt cx="2250" cy="614"/>
            </a:xfrm>
          </p:grpSpPr>
          <p:sp>
            <p:nvSpPr>
              <p:cNvPr id="309314" name="Rectangle 12"/>
              <p:cNvSpPr>
                <a:spLocks noChangeArrowheads="1"/>
              </p:cNvSpPr>
              <p:nvPr/>
            </p:nvSpPr>
            <p:spPr bwMode="auto">
              <a:xfrm>
                <a:off x="1543" y="0"/>
                <a:ext cx="2250"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Black" charset="0"/>
                    <a:ea typeface="MS PGothic" charset="0"/>
                    <a:cs typeface="Arial" charset="0"/>
                  </a:rPr>
                  <a:t>POSSIBLE EGYPTIAN DEITY DIRECTED AGAINST</a:t>
                </a:r>
              </a:p>
            </p:txBody>
          </p:sp>
          <p:sp>
            <p:nvSpPr>
              <p:cNvPr id="309315" name="Rectangle 42"/>
              <p:cNvSpPr>
                <a:spLocks noChangeArrowheads="1"/>
              </p:cNvSpPr>
              <p:nvPr/>
            </p:nvSpPr>
            <p:spPr bwMode="auto">
              <a:xfrm>
                <a:off x="1543" y="0"/>
                <a:ext cx="2250"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5" name="Group 75"/>
            <p:cNvGrpSpPr>
              <a:grpSpLocks/>
            </p:cNvGrpSpPr>
            <p:nvPr/>
          </p:nvGrpSpPr>
          <p:grpSpPr bwMode="auto">
            <a:xfrm>
              <a:off x="48" y="1223"/>
              <a:ext cx="5712" cy="697"/>
              <a:chOff x="48" y="1223"/>
              <a:chExt cx="5712" cy="545"/>
            </a:xfrm>
          </p:grpSpPr>
          <p:sp>
            <p:nvSpPr>
              <p:cNvPr id="309302" name="Rectangle 17"/>
              <p:cNvSpPr>
                <a:spLocks noChangeArrowheads="1"/>
              </p:cNvSpPr>
              <p:nvPr/>
            </p:nvSpPr>
            <p:spPr bwMode="auto">
              <a:xfrm>
                <a:off x="5760" y="1239"/>
                <a:ext cx="0" cy="206"/>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303" name="Rectangle 18"/>
              <p:cNvSpPr>
                <a:spLocks noChangeArrowheads="1"/>
              </p:cNvSpPr>
              <p:nvPr/>
            </p:nvSpPr>
            <p:spPr bwMode="auto">
              <a:xfrm>
                <a:off x="5760" y="1389"/>
                <a:ext cx="0" cy="20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304" name="Rectangle 19"/>
              <p:cNvSpPr>
                <a:spLocks noChangeArrowheads="1"/>
              </p:cNvSpPr>
              <p:nvPr/>
            </p:nvSpPr>
            <p:spPr bwMode="auto">
              <a:xfrm>
                <a:off x="5760" y="1544"/>
                <a:ext cx="0" cy="20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nvGrpSpPr>
              <p:cNvPr id="361529" name="Group 45"/>
              <p:cNvGrpSpPr>
                <a:grpSpLocks/>
              </p:cNvGrpSpPr>
              <p:nvPr/>
            </p:nvGrpSpPr>
            <p:grpSpPr bwMode="auto">
              <a:xfrm>
                <a:off x="48" y="1223"/>
                <a:ext cx="1477" cy="545"/>
                <a:chOff x="0" y="614"/>
                <a:chExt cx="981" cy="684"/>
              </a:xfrm>
            </p:grpSpPr>
            <p:sp>
              <p:nvSpPr>
                <p:cNvPr id="309312" name="Rectangle 14"/>
                <p:cNvSpPr>
                  <a:spLocks noChangeArrowheads="1"/>
                </p:cNvSpPr>
                <p:nvPr/>
              </p:nvSpPr>
              <p:spPr bwMode="auto">
                <a:xfrm>
                  <a:off x="0" y="614"/>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NILE TURNED TO BLOOD</a:t>
                  </a:r>
                </a:p>
              </p:txBody>
            </p:sp>
            <p:sp>
              <p:nvSpPr>
                <p:cNvPr id="309313" name="Rectangle 44"/>
                <p:cNvSpPr>
                  <a:spLocks noChangeArrowheads="1"/>
                </p:cNvSpPr>
                <p:nvPr/>
              </p:nvSpPr>
              <p:spPr bwMode="auto">
                <a:xfrm>
                  <a:off x="0" y="614"/>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530" name="Group 47"/>
              <p:cNvGrpSpPr>
                <a:grpSpLocks/>
              </p:cNvGrpSpPr>
              <p:nvPr/>
            </p:nvGrpSpPr>
            <p:grpSpPr bwMode="auto">
              <a:xfrm>
                <a:off x="1525" y="1223"/>
                <a:ext cx="847" cy="545"/>
                <a:chOff x="981" y="614"/>
                <a:chExt cx="562" cy="684"/>
              </a:xfrm>
            </p:grpSpPr>
            <p:sp>
              <p:nvSpPr>
                <p:cNvPr id="309310" name="Rectangle 15"/>
                <p:cNvSpPr>
                  <a:spLocks noChangeArrowheads="1"/>
                </p:cNvSpPr>
                <p:nvPr/>
              </p:nvSpPr>
              <p:spPr bwMode="auto">
                <a:xfrm>
                  <a:off x="981" y="614"/>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Exodus </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7:14-25</a:t>
                  </a:r>
                </a:p>
              </p:txBody>
            </p:sp>
            <p:sp>
              <p:nvSpPr>
                <p:cNvPr id="309311" name="Rectangle 46"/>
                <p:cNvSpPr>
                  <a:spLocks noChangeArrowheads="1"/>
                </p:cNvSpPr>
                <p:nvPr/>
              </p:nvSpPr>
              <p:spPr bwMode="auto">
                <a:xfrm>
                  <a:off x="981" y="614"/>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531" name="Group 49"/>
              <p:cNvGrpSpPr>
                <a:grpSpLocks/>
              </p:cNvGrpSpPr>
              <p:nvPr/>
            </p:nvGrpSpPr>
            <p:grpSpPr bwMode="auto">
              <a:xfrm>
                <a:off x="2372" y="1223"/>
                <a:ext cx="3388" cy="545"/>
                <a:chOff x="1543" y="614"/>
                <a:chExt cx="2250" cy="684"/>
              </a:xfrm>
            </p:grpSpPr>
            <p:sp>
              <p:nvSpPr>
                <p:cNvPr id="309308" name="Rectangle 16"/>
                <p:cNvSpPr>
                  <a:spLocks noChangeArrowheads="1"/>
                </p:cNvSpPr>
                <p:nvPr/>
              </p:nvSpPr>
              <p:spPr bwMode="auto">
                <a:xfrm>
                  <a:off x="1543" y="614"/>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Khnum: guardian of the Nile</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Hapi: spirit of the Nile</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Osiris: Nile was bloodstream</a:t>
                  </a:r>
                </a:p>
              </p:txBody>
            </p:sp>
            <p:sp>
              <p:nvSpPr>
                <p:cNvPr id="309309" name="Rectangle 48"/>
                <p:cNvSpPr>
                  <a:spLocks noChangeArrowheads="1"/>
                </p:cNvSpPr>
                <p:nvPr/>
              </p:nvSpPr>
              <p:spPr bwMode="auto">
                <a:xfrm>
                  <a:off x="1543" y="614"/>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grpSp>
          <p:nvGrpSpPr>
            <p:cNvPr id="361486" name="Group 51"/>
            <p:cNvGrpSpPr>
              <a:grpSpLocks/>
            </p:cNvGrpSpPr>
            <p:nvPr/>
          </p:nvGrpSpPr>
          <p:grpSpPr bwMode="auto">
            <a:xfrm>
              <a:off x="48" y="1920"/>
              <a:ext cx="1477" cy="545"/>
              <a:chOff x="0" y="1298"/>
              <a:chExt cx="981" cy="684"/>
            </a:xfrm>
          </p:grpSpPr>
          <p:sp>
            <p:nvSpPr>
              <p:cNvPr id="309300" name="Rectangle 20"/>
              <p:cNvSpPr>
                <a:spLocks noChangeArrowheads="1"/>
              </p:cNvSpPr>
              <p:nvPr/>
            </p:nvSpPr>
            <p:spPr bwMode="auto">
              <a:xfrm>
                <a:off x="0" y="1298"/>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FROGS</a:t>
                </a:r>
              </a:p>
            </p:txBody>
          </p:sp>
          <p:sp>
            <p:nvSpPr>
              <p:cNvPr id="309301" name="Rectangle 50"/>
              <p:cNvSpPr>
                <a:spLocks noChangeArrowheads="1"/>
              </p:cNvSpPr>
              <p:nvPr/>
            </p:nvSpPr>
            <p:spPr bwMode="auto">
              <a:xfrm>
                <a:off x="0" y="1298"/>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7" name="Group 53"/>
            <p:cNvGrpSpPr>
              <a:grpSpLocks/>
            </p:cNvGrpSpPr>
            <p:nvPr/>
          </p:nvGrpSpPr>
          <p:grpSpPr bwMode="auto">
            <a:xfrm>
              <a:off x="1525" y="1920"/>
              <a:ext cx="847" cy="545"/>
              <a:chOff x="981" y="1298"/>
              <a:chExt cx="562" cy="684"/>
            </a:xfrm>
          </p:grpSpPr>
          <p:sp>
            <p:nvSpPr>
              <p:cNvPr id="309298" name="Rectangle 21"/>
              <p:cNvSpPr>
                <a:spLocks noChangeArrowheads="1"/>
              </p:cNvSpPr>
              <p:nvPr/>
            </p:nvSpPr>
            <p:spPr bwMode="auto">
              <a:xfrm>
                <a:off x="981" y="1298"/>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Exodus </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8:1-1.5</a:t>
                </a:r>
              </a:p>
            </p:txBody>
          </p:sp>
          <p:sp>
            <p:nvSpPr>
              <p:cNvPr id="309299" name="Rectangle 52"/>
              <p:cNvSpPr>
                <a:spLocks noChangeArrowheads="1"/>
              </p:cNvSpPr>
              <p:nvPr/>
            </p:nvSpPr>
            <p:spPr bwMode="auto">
              <a:xfrm>
                <a:off x="981" y="1298"/>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8" name="Group 55"/>
            <p:cNvGrpSpPr>
              <a:grpSpLocks/>
            </p:cNvGrpSpPr>
            <p:nvPr/>
          </p:nvGrpSpPr>
          <p:grpSpPr bwMode="auto">
            <a:xfrm>
              <a:off x="2372" y="1920"/>
              <a:ext cx="3388" cy="545"/>
              <a:chOff x="1543" y="1298"/>
              <a:chExt cx="2250" cy="684"/>
            </a:xfrm>
          </p:grpSpPr>
          <p:sp>
            <p:nvSpPr>
              <p:cNvPr id="309296" name="Rectangle 22"/>
              <p:cNvSpPr>
                <a:spLocks noChangeArrowheads="1"/>
              </p:cNvSpPr>
              <p:nvPr/>
            </p:nvSpPr>
            <p:spPr bwMode="auto">
              <a:xfrm>
                <a:off x="1543" y="1298"/>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Heqt: form of frog; god of resurrection</a:t>
                </a:r>
              </a:p>
            </p:txBody>
          </p:sp>
          <p:sp>
            <p:nvSpPr>
              <p:cNvPr id="309297" name="Rectangle 54"/>
              <p:cNvSpPr>
                <a:spLocks noChangeArrowheads="1"/>
              </p:cNvSpPr>
              <p:nvPr/>
            </p:nvSpPr>
            <p:spPr bwMode="auto">
              <a:xfrm>
                <a:off x="1543" y="1298"/>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9" name="Group 76"/>
            <p:cNvGrpSpPr>
              <a:grpSpLocks/>
            </p:cNvGrpSpPr>
            <p:nvPr/>
          </p:nvGrpSpPr>
          <p:grpSpPr bwMode="auto">
            <a:xfrm>
              <a:off x="48" y="2458"/>
              <a:ext cx="5712" cy="652"/>
              <a:chOff x="48" y="2448"/>
              <a:chExt cx="5712" cy="1047"/>
            </a:xfrm>
          </p:grpSpPr>
          <p:sp>
            <p:nvSpPr>
              <p:cNvPr id="309284" name="Rectangle 27"/>
              <p:cNvSpPr>
                <a:spLocks noChangeArrowheads="1"/>
              </p:cNvSpPr>
              <p:nvPr/>
            </p:nvSpPr>
            <p:spPr bwMode="auto">
              <a:xfrm>
                <a:off x="5760" y="2459"/>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285" name="Rectangle 28"/>
              <p:cNvSpPr>
                <a:spLocks noChangeArrowheads="1"/>
              </p:cNvSpPr>
              <p:nvPr/>
            </p:nvSpPr>
            <p:spPr bwMode="auto">
              <a:xfrm>
                <a:off x="5760" y="2843"/>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286" name="Rectangle 29"/>
              <p:cNvSpPr>
                <a:spLocks noChangeArrowheads="1"/>
              </p:cNvSpPr>
              <p:nvPr/>
            </p:nvSpPr>
            <p:spPr bwMode="auto">
              <a:xfrm>
                <a:off x="5760" y="3074"/>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nvGrpSpPr>
              <p:cNvPr id="361511" name="Group 57"/>
              <p:cNvGrpSpPr>
                <a:grpSpLocks/>
              </p:cNvGrpSpPr>
              <p:nvPr/>
            </p:nvGrpSpPr>
            <p:grpSpPr bwMode="auto">
              <a:xfrm>
                <a:off x="48" y="2448"/>
                <a:ext cx="1477" cy="909"/>
                <a:chOff x="0" y="1982"/>
                <a:chExt cx="981" cy="1140"/>
              </a:xfrm>
            </p:grpSpPr>
            <p:sp>
              <p:nvSpPr>
                <p:cNvPr id="309294" name="Rectangle 24"/>
                <p:cNvSpPr>
                  <a:spLocks noChangeArrowheads="1"/>
                </p:cNvSpPr>
                <p:nvPr/>
              </p:nvSpPr>
              <p:spPr bwMode="auto">
                <a:xfrm>
                  <a:off x="0" y="1982"/>
                  <a:ext cx="981"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dirty="0">
                      <a:solidFill>
                        <a:srgbClr val="FFFFFF"/>
                      </a:solidFill>
                      <a:effectLst>
                        <a:glow rad="152400">
                          <a:srgbClr val="000000">
                            <a:alpha val="75000"/>
                          </a:srgbClr>
                        </a:glow>
                      </a:effectLst>
                      <a:latin typeface="Arial Narrow" charset="0"/>
                      <a:ea typeface="MS PGothic" charset="0"/>
                      <a:cs typeface="Arial" charset="0"/>
                    </a:rPr>
                    <a:t>GNATS</a:t>
                  </a:r>
                  <a:endParaRPr lang="en-US" altLang="zh-CN" sz="2400" b="1" dirty="0">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dirty="0">
                      <a:solidFill>
                        <a:srgbClr val="FFFFFF"/>
                      </a:solidFill>
                      <a:effectLst>
                        <a:glow rad="152400">
                          <a:srgbClr val="000000">
                            <a:alpha val="75000"/>
                          </a:srgbClr>
                        </a:glow>
                      </a:effectLst>
                      <a:latin typeface="Arial Narrow" charset="0"/>
                      <a:ea typeface="MS PGothic" charset="0"/>
                      <a:cs typeface="Arial" charset="0"/>
                    </a:rPr>
                    <a:t>(MOSQUITOES)</a:t>
                  </a:r>
                </a:p>
              </p:txBody>
            </p:sp>
            <p:sp>
              <p:nvSpPr>
                <p:cNvPr id="309295" name="Rectangle 56"/>
                <p:cNvSpPr>
                  <a:spLocks noChangeArrowheads="1"/>
                </p:cNvSpPr>
                <p:nvPr/>
              </p:nvSpPr>
              <p:spPr bwMode="auto">
                <a:xfrm>
                  <a:off x="0" y="1982"/>
                  <a:ext cx="981"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512" name="Group 59"/>
              <p:cNvGrpSpPr>
                <a:grpSpLocks/>
              </p:cNvGrpSpPr>
              <p:nvPr/>
            </p:nvGrpSpPr>
            <p:grpSpPr bwMode="auto">
              <a:xfrm>
                <a:off x="1525" y="2448"/>
                <a:ext cx="847" cy="909"/>
                <a:chOff x="981" y="1982"/>
                <a:chExt cx="562" cy="1140"/>
              </a:xfrm>
            </p:grpSpPr>
            <p:sp>
              <p:nvSpPr>
                <p:cNvPr id="309292" name="Rectangle 25"/>
                <p:cNvSpPr>
                  <a:spLocks noChangeArrowheads="1"/>
                </p:cNvSpPr>
                <p:nvPr/>
              </p:nvSpPr>
              <p:spPr bwMode="auto">
                <a:xfrm>
                  <a:off x="981" y="1982"/>
                  <a:ext cx="562"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Exodus </a:t>
                  </a: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8:16-19</a:t>
                  </a:r>
                </a:p>
              </p:txBody>
            </p:sp>
            <p:sp>
              <p:nvSpPr>
                <p:cNvPr id="309293" name="Rectangle 58"/>
                <p:cNvSpPr>
                  <a:spLocks noChangeArrowheads="1"/>
                </p:cNvSpPr>
                <p:nvPr/>
              </p:nvSpPr>
              <p:spPr bwMode="auto">
                <a:xfrm>
                  <a:off x="981" y="1982"/>
                  <a:ext cx="562"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513" name="Group 61"/>
              <p:cNvGrpSpPr>
                <a:grpSpLocks/>
              </p:cNvGrpSpPr>
              <p:nvPr/>
            </p:nvGrpSpPr>
            <p:grpSpPr bwMode="auto">
              <a:xfrm>
                <a:off x="2372" y="2448"/>
                <a:ext cx="3388" cy="909"/>
                <a:chOff x="1543" y="1982"/>
                <a:chExt cx="2250" cy="1140"/>
              </a:xfrm>
            </p:grpSpPr>
            <p:sp>
              <p:nvSpPr>
                <p:cNvPr id="309290" name="Rectangle 26"/>
                <p:cNvSpPr>
                  <a:spLocks noChangeArrowheads="1"/>
                </p:cNvSpPr>
                <p:nvPr/>
              </p:nvSpPr>
              <p:spPr bwMode="auto">
                <a:xfrm>
                  <a:off x="1543" y="1982"/>
                  <a:ext cx="2250"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zh-CN" altLang="en-US" sz="2400" b="1">
                      <a:solidFill>
                        <a:srgbClr val="FFFFFF"/>
                      </a:solidFill>
                      <a:effectLst>
                        <a:glow rad="152400">
                          <a:srgbClr val="000000">
                            <a:alpha val="75000"/>
                          </a:srgbClr>
                        </a:glow>
                      </a:effectLst>
                      <a:latin typeface="Arial Narrow" charset="0"/>
                      <a:ea typeface="MS PGothic" charset="0"/>
                      <a:cs typeface="Times New Roman" charset="0"/>
                    </a:rPr>
                    <a:t> </a:t>
                  </a:r>
                </a:p>
                <a:p>
                  <a:pPr algn="ctr" defTabSz="914400" eaLnBrk="0" fontAlgn="base" hangingPunct="0">
                    <a:spcBef>
                      <a:spcPct val="0"/>
                    </a:spcBef>
                    <a:spcAft>
                      <a:spcPct val="0"/>
                    </a:spcAft>
                    <a:defRPr/>
                  </a:pPr>
                  <a:endParaRPr lang="zh-CN" altLang="en-US" sz="2400" b="1">
                    <a:solidFill>
                      <a:srgbClr val="FFFFFF"/>
                    </a:solidFill>
                    <a:effectLst>
                      <a:glow rad="152400">
                        <a:srgbClr val="000000">
                          <a:alpha val="75000"/>
                        </a:srgbClr>
                      </a:glow>
                    </a:effectLst>
                    <a:latin typeface="Arial Narrow" charset="0"/>
                    <a:ea typeface="MS PGothic" charset="0"/>
                    <a:cs typeface="Times New Roman" charset="0"/>
                  </a:endParaRPr>
                </a:p>
              </p:txBody>
            </p:sp>
            <p:sp>
              <p:nvSpPr>
                <p:cNvPr id="309291" name="Rectangle 60"/>
                <p:cNvSpPr>
                  <a:spLocks noChangeArrowheads="1"/>
                </p:cNvSpPr>
                <p:nvPr/>
              </p:nvSpPr>
              <p:spPr bwMode="auto">
                <a:xfrm>
                  <a:off x="1543" y="1982"/>
                  <a:ext cx="2250"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grpSp>
          <p:nvGrpSpPr>
            <p:cNvPr id="361490" name="Group 63"/>
            <p:cNvGrpSpPr>
              <a:grpSpLocks/>
            </p:cNvGrpSpPr>
            <p:nvPr/>
          </p:nvGrpSpPr>
          <p:grpSpPr bwMode="auto">
            <a:xfrm>
              <a:off x="48" y="3024"/>
              <a:ext cx="1477" cy="545"/>
              <a:chOff x="0" y="3122"/>
              <a:chExt cx="981" cy="684"/>
            </a:xfrm>
          </p:grpSpPr>
          <p:sp>
            <p:nvSpPr>
              <p:cNvPr id="309282" name="Rectangle 30"/>
              <p:cNvSpPr>
                <a:spLocks noChangeArrowheads="1"/>
              </p:cNvSpPr>
              <p:nvPr/>
            </p:nvSpPr>
            <p:spPr bwMode="auto">
              <a:xfrm>
                <a:off x="0" y="3122"/>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FLIES</a:t>
                </a:r>
              </a:p>
            </p:txBody>
          </p:sp>
          <p:sp>
            <p:nvSpPr>
              <p:cNvPr id="309283" name="Rectangle 62"/>
              <p:cNvSpPr>
                <a:spLocks noChangeArrowheads="1"/>
              </p:cNvSpPr>
              <p:nvPr/>
            </p:nvSpPr>
            <p:spPr bwMode="auto">
              <a:xfrm>
                <a:off x="0" y="3122"/>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91" name="Group 65"/>
            <p:cNvGrpSpPr>
              <a:grpSpLocks/>
            </p:cNvGrpSpPr>
            <p:nvPr/>
          </p:nvGrpSpPr>
          <p:grpSpPr bwMode="auto">
            <a:xfrm>
              <a:off x="1525" y="3024"/>
              <a:ext cx="847" cy="545"/>
              <a:chOff x="981" y="3122"/>
              <a:chExt cx="562" cy="684"/>
            </a:xfrm>
          </p:grpSpPr>
          <p:sp>
            <p:nvSpPr>
              <p:cNvPr id="309280" name="Rectangle 31"/>
              <p:cNvSpPr>
                <a:spLocks noChangeArrowheads="1"/>
              </p:cNvSpPr>
              <p:nvPr/>
            </p:nvSpPr>
            <p:spPr bwMode="auto">
              <a:xfrm>
                <a:off x="981" y="3122"/>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Exodus </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8:20-32</a:t>
                </a:r>
              </a:p>
            </p:txBody>
          </p:sp>
          <p:sp>
            <p:nvSpPr>
              <p:cNvPr id="309281" name="Rectangle 64"/>
              <p:cNvSpPr>
                <a:spLocks noChangeArrowheads="1"/>
              </p:cNvSpPr>
              <p:nvPr/>
            </p:nvSpPr>
            <p:spPr bwMode="auto">
              <a:xfrm>
                <a:off x="981" y="3122"/>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92" name="Group 67"/>
            <p:cNvGrpSpPr>
              <a:grpSpLocks/>
            </p:cNvGrpSpPr>
            <p:nvPr/>
          </p:nvGrpSpPr>
          <p:grpSpPr bwMode="auto">
            <a:xfrm>
              <a:off x="2372" y="3024"/>
              <a:ext cx="3388" cy="545"/>
              <a:chOff x="1543" y="3122"/>
              <a:chExt cx="2250" cy="684"/>
            </a:xfrm>
          </p:grpSpPr>
          <p:sp>
            <p:nvSpPr>
              <p:cNvPr id="309278" name="Rectangle 32"/>
              <p:cNvSpPr>
                <a:spLocks noChangeArrowheads="1"/>
              </p:cNvSpPr>
              <p:nvPr/>
            </p:nvSpPr>
            <p:spPr bwMode="auto">
              <a:xfrm>
                <a:off x="1543" y="3122"/>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zh-CN" altLang="en-US" sz="2400" b="1">
                    <a:solidFill>
                      <a:srgbClr val="FFFFFF"/>
                    </a:solidFill>
                    <a:effectLst>
                      <a:glow rad="152400">
                        <a:srgbClr val="000000">
                          <a:alpha val="75000"/>
                        </a:srgbClr>
                      </a:glow>
                    </a:effectLst>
                    <a:latin typeface="Arial Narrow" charset="0"/>
                    <a:ea typeface="MS PGothic" charset="0"/>
                    <a:cs typeface="Times New Roman" charset="0"/>
                  </a:rPr>
                  <a:t> </a:t>
                </a:r>
              </a:p>
              <a:p>
                <a:pPr algn="ctr" defTabSz="914400" eaLnBrk="0" fontAlgn="base" hangingPunct="0">
                  <a:spcBef>
                    <a:spcPct val="0"/>
                  </a:spcBef>
                  <a:spcAft>
                    <a:spcPct val="0"/>
                  </a:spcAft>
                  <a:defRPr/>
                </a:pPr>
                <a:endParaRPr lang="zh-CN" altLang="en-US" sz="2400" b="1">
                  <a:solidFill>
                    <a:srgbClr val="FFFFFF"/>
                  </a:solidFill>
                  <a:effectLst>
                    <a:glow rad="152400">
                      <a:srgbClr val="000000">
                        <a:alpha val="75000"/>
                      </a:srgbClr>
                    </a:glow>
                  </a:effectLst>
                  <a:latin typeface="Arial Narrow" charset="0"/>
                  <a:ea typeface="MS PGothic" charset="0"/>
                  <a:cs typeface="Times New Roman" charset="0"/>
                </a:endParaRPr>
              </a:p>
            </p:txBody>
          </p:sp>
          <p:sp>
            <p:nvSpPr>
              <p:cNvPr id="309279" name="Rectangle 66"/>
              <p:cNvSpPr>
                <a:spLocks noChangeArrowheads="1"/>
              </p:cNvSpPr>
              <p:nvPr/>
            </p:nvSpPr>
            <p:spPr bwMode="auto">
              <a:xfrm>
                <a:off x="1543" y="3122"/>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93" name="Group 69"/>
            <p:cNvGrpSpPr>
              <a:grpSpLocks/>
            </p:cNvGrpSpPr>
            <p:nvPr/>
          </p:nvGrpSpPr>
          <p:grpSpPr bwMode="auto">
            <a:xfrm>
              <a:off x="48" y="3569"/>
              <a:ext cx="1477" cy="751"/>
              <a:chOff x="0" y="3806"/>
              <a:chExt cx="981" cy="693"/>
            </a:xfrm>
          </p:grpSpPr>
          <p:sp>
            <p:nvSpPr>
              <p:cNvPr id="309276" name="Rectangle 34"/>
              <p:cNvSpPr>
                <a:spLocks noChangeArrowheads="1"/>
              </p:cNvSpPr>
              <p:nvPr/>
            </p:nvSpPr>
            <p:spPr bwMode="auto">
              <a:xfrm>
                <a:off x="0" y="380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PLAGUE ON CATTLE</a:t>
                </a:r>
              </a:p>
            </p:txBody>
          </p:sp>
          <p:sp>
            <p:nvSpPr>
              <p:cNvPr id="309277" name="Rectangle 68"/>
              <p:cNvSpPr>
                <a:spLocks noChangeArrowheads="1"/>
              </p:cNvSpPr>
              <p:nvPr/>
            </p:nvSpPr>
            <p:spPr bwMode="auto">
              <a:xfrm>
                <a:off x="0" y="380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94" name="Group 71"/>
            <p:cNvGrpSpPr>
              <a:grpSpLocks/>
            </p:cNvGrpSpPr>
            <p:nvPr/>
          </p:nvGrpSpPr>
          <p:grpSpPr bwMode="auto">
            <a:xfrm>
              <a:off x="1525" y="3569"/>
              <a:ext cx="847" cy="751"/>
              <a:chOff x="981" y="3806"/>
              <a:chExt cx="562" cy="693"/>
            </a:xfrm>
          </p:grpSpPr>
          <p:sp>
            <p:nvSpPr>
              <p:cNvPr id="309274" name="Rectangle 35"/>
              <p:cNvSpPr>
                <a:spLocks noChangeArrowheads="1"/>
              </p:cNvSpPr>
              <p:nvPr/>
            </p:nvSpPr>
            <p:spPr bwMode="auto">
              <a:xfrm>
                <a:off x="981" y="380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Exodus 9:1-7</a:t>
                </a:r>
              </a:p>
            </p:txBody>
          </p:sp>
          <p:sp>
            <p:nvSpPr>
              <p:cNvPr id="309275" name="Rectangle 70"/>
              <p:cNvSpPr>
                <a:spLocks noChangeArrowheads="1"/>
              </p:cNvSpPr>
              <p:nvPr/>
            </p:nvSpPr>
            <p:spPr bwMode="auto">
              <a:xfrm>
                <a:off x="981" y="380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95" name="Group 73"/>
            <p:cNvGrpSpPr>
              <a:grpSpLocks/>
            </p:cNvGrpSpPr>
            <p:nvPr/>
          </p:nvGrpSpPr>
          <p:grpSpPr bwMode="auto">
            <a:xfrm>
              <a:off x="2372" y="3569"/>
              <a:ext cx="3388" cy="751"/>
              <a:chOff x="1543" y="3806"/>
              <a:chExt cx="2250" cy="693"/>
            </a:xfrm>
          </p:grpSpPr>
          <p:sp>
            <p:nvSpPr>
              <p:cNvPr id="309272" name="Rectangle 36"/>
              <p:cNvSpPr>
                <a:spLocks noChangeArrowheads="1"/>
              </p:cNvSpPr>
              <p:nvPr/>
            </p:nvSpPr>
            <p:spPr bwMode="auto">
              <a:xfrm>
                <a:off x="1543" y="380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Hathor: mother-goddess; form of cow</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Apis: bull of god Ptah; symbol of fertility</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Mnevis: sacred bull of Heliopolis</a:t>
                </a:r>
              </a:p>
            </p:txBody>
          </p:sp>
          <p:sp>
            <p:nvSpPr>
              <p:cNvPr id="309273" name="Rectangle 72"/>
              <p:cNvSpPr>
                <a:spLocks noChangeArrowheads="1"/>
              </p:cNvSpPr>
              <p:nvPr/>
            </p:nvSpPr>
            <p:spPr bwMode="auto">
              <a:xfrm>
                <a:off x="1543" y="380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sp>
        <p:nvSpPr>
          <p:cNvPr id="72" name="Rectangle 22"/>
          <p:cNvSpPr>
            <a:spLocks noChangeArrowheads="1"/>
          </p:cNvSpPr>
          <p:nvPr/>
        </p:nvSpPr>
        <p:spPr bwMode="auto">
          <a:xfrm>
            <a:off x="3773640" y="3936330"/>
            <a:ext cx="5378450" cy="86518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Set: god of desert or earth </a:t>
            </a:r>
          </a:p>
        </p:txBody>
      </p:sp>
      <p:sp>
        <p:nvSpPr>
          <p:cNvPr id="73" name="Rectangle 22"/>
          <p:cNvSpPr>
            <a:spLocks noChangeArrowheads="1"/>
          </p:cNvSpPr>
          <p:nvPr/>
        </p:nvSpPr>
        <p:spPr bwMode="auto">
          <a:xfrm>
            <a:off x="3773640" y="4800600"/>
            <a:ext cx="5378450" cy="86518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Re, a sun god (or possibly the god Uatchit, possibly represented by the fly)</a:t>
            </a:r>
          </a:p>
        </p:txBody>
      </p:sp>
    </p:spTree>
    <p:extLst>
      <p:ext uri="{BB962C8B-B14F-4D97-AF65-F5344CB8AC3E}">
        <p14:creationId xmlns:p14="http://schemas.microsoft.com/office/powerpoint/2010/main" val="347168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63522" name="Picture 63"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63524" name="Group 137"/>
          <p:cNvGrpSpPr>
            <a:grpSpLocks/>
          </p:cNvGrpSpPr>
          <p:nvPr/>
        </p:nvGrpSpPr>
        <p:grpSpPr bwMode="auto">
          <a:xfrm>
            <a:off x="76200" y="1163638"/>
            <a:ext cx="9069388" cy="5694362"/>
            <a:chOff x="48" y="733"/>
            <a:chExt cx="5713" cy="3587"/>
          </a:xfrm>
        </p:grpSpPr>
        <p:sp>
          <p:nvSpPr>
            <p:cNvPr id="311302" name="Rectangle 74"/>
            <p:cNvSpPr>
              <a:spLocks noChangeArrowheads="1"/>
            </p:cNvSpPr>
            <p:nvPr/>
          </p:nvSpPr>
          <p:spPr bwMode="auto">
            <a:xfrm>
              <a:off x="5760" y="1367"/>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3" name="Rectangle 78"/>
            <p:cNvSpPr>
              <a:spLocks noChangeArrowheads="1"/>
            </p:cNvSpPr>
            <p:nvPr/>
          </p:nvSpPr>
          <p:spPr bwMode="auto">
            <a:xfrm>
              <a:off x="5760" y="2029"/>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4" name="Rectangle 82"/>
            <p:cNvSpPr>
              <a:spLocks noChangeArrowheads="1"/>
            </p:cNvSpPr>
            <p:nvPr/>
          </p:nvSpPr>
          <p:spPr bwMode="auto">
            <a:xfrm>
              <a:off x="5760" y="2513"/>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5" name="Rectangle 84"/>
            <p:cNvSpPr>
              <a:spLocks noChangeArrowheads="1"/>
            </p:cNvSpPr>
            <p:nvPr/>
          </p:nvSpPr>
          <p:spPr bwMode="auto">
            <a:xfrm>
              <a:off x="5760" y="2817"/>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6" name="Rectangle 88"/>
            <p:cNvSpPr>
              <a:spLocks noChangeArrowheads="1"/>
            </p:cNvSpPr>
            <p:nvPr/>
          </p:nvSpPr>
          <p:spPr bwMode="auto">
            <a:xfrm>
              <a:off x="5760" y="3239"/>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7" name="Rectangle 92"/>
            <p:cNvSpPr>
              <a:spLocks noChangeArrowheads="1"/>
            </p:cNvSpPr>
            <p:nvPr/>
          </p:nvSpPr>
          <p:spPr bwMode="auto">
            <a:xfrm>
              <a:off x="5760" y="3710"/>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8" name="Rectangle 94"/>
            <p:cNvSpPr>
              <a:spLocks noChangeArrowheads="1"/>
            </p:cNvSpPr>
            <p:nvPr/>
          </p:nvSpPr>
          <p:spPr bwMode="auto">
            <a:xfrm>
              <a:off x="5760" y="4033"/>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nvGrpSpPr>
            <p:cNvPr id="363533" name="Group 96"/>
            <p:cNvGrpSpPr>
              <a:grpSpLocks/>
            </p:cNvGrpSpPr>
            <p:nvPr/>
          </p:nvGrpSpPr>
          <p:grpSpPr bwMode="auto">
            <a:xfrm>
              <a:off x="48" y="1220"/>
              <a:ext cx="1477" cy="556"/>
              <a:chOff x="0" y="0"/>
              <a:chExt cx="981" cy="693"/>
            </a:xfrm>
          </p:grpSpPr>
          <p:sp>
            <p:nvSpPr>
              <p:cNvPr id="311359" name="Rectangle 71"/>
              <p:cNvSpPr>
                <a:spLocks noChangeArrowheads="1"/>
              </p:cNvSpPr>
              <p:nvPr/>
            </p:nvSpPr>
            <p:spPr bwMode="auto">
              <a:xfrm>
                <a:off x="0" y="0"/>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BOILS</a:t>
                </a:r>
              </a:p>
            </p:txBody>
          </p:sp>
          <p:sp>
            <p:nvSpPr>
              <p:cNvPr id="311360" name="Rectangle 95"/>
              <p:cNvSpPr>
                <a:spLocks noChangeArrowheads="1"/>
              </p:cNvSpPr>
              <p:nvPr/>
            </p:nvSpPr>
            <p:spPr bwMode="auto">
              <a:xfrm>
                <a:off x="0" y="0"/>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4" name="Group 98"/>
            <p:cNvGrpSpPr>
              <a:grpSpLocks/>
            </p:cNvGrpSpPr>
            <p:nvPr/>
          </p:nvGrpSpPr>
          <p:grpSpPr bwMode="auto">
            <a:xfrm>
              <a:off x="1525" y="1220"/>
              <a:ext cx="847" cy="556"/>
              <a:chOff x="981" y="0"/>
              <a:chExt cx="562" cy="693"/>
            </a:xfrm>
          </p:grpSpPr>
          <p:sp>
            <p:nvSpPr>
              <p:cNvPr id="311357" name="Rectangle 72"/>
              <p:cNvSpPr>
                <a:spLocks noChangeArrowheads="1"/>
              </p:cNvSpPr>
              <p:nvPr/>
            </p:nvSpPr>
            <p:spPr bwMode="auto">
              <a:xfrm>
                <a:off x="981" y="0"/>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Exodus 9:5-12</a:t>
                </a:r>
              </a:p>
            </p:txBody>
          </p:sp>
          <p:sp>
            <p:nvSpPr>
              <p:cNvPr id="311358" name="Rectangle 97"/>
              <p:cNvSpPr>
                <a:spLocks noChangeArrowheads="1"/>
              </p:cNvSpPr>
              <p:nvPr/>
            </p:nvSpPr>
            <p:spPr bwMode="auto">
              <a:xfrm>
                <a:off x="981" y="0"/>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5" name="Group 100"/>
            <p:cNvGrpSpPr>
              <a:grpSpLocks/>
            </p:cNvGrpSpPr>
            <p:nvPr/>
          </p:nvGrpSpPr>
          <p:grpSpPr bwMode="auto">
            <a:xfrm>
              <a:off x="2372" y="1220"/>
              <a:ext cx="3388" cy="556"/>
              <a:chOff x="1543" y="0"/>
              <a:chExt cx="2250" cy="693"/>
            </a:xfrm>
          </p:grpSpPr>
          <p:sp>
            <p:nvSpPr>
              <p:cNvPr id="311355" name="Rectangle 73"/>
              <p:cNvSpPr>
                <a:spLocks noChangeArrowheads="1"/>
              </p:cNvSpPr>
              <p:nvPr/>
            </p:nvSpPr>
            <p:spPr bwMode="auto">
              <a:xfrm>
                <a:off x="1543" y="0"/>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Imhotep: god of medicine</a:t>
                </a:r>
              </a:p>
            </p:txBody>
          </p:sp>
          <p:sp>
            <p:nvSpPr>
              <p:cNvPr id="311356" name="Rectangle 99"/>
              <p:cNvSpPr>
                <a:spLocks noChangeArrowheads="1"/>
              </p:cNvSpPr>
              <p:nvPr/>
            </p:nvSpPr>
            <p:spPr bwMode="auto">
              <a:xfrm>
                <a:off x="1543" y="0"/>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6" name="Group 102"/>
            <p:cNvGrpSpPr>
              <a:grpSpLocks/>
            </p:cNvGrpSpPr>
            <p:nvPr/>
          </p:nvGrpSpPr>
          <p:grpSpPr bwMode="auto">
            <a:xfrm>
              <a:off x="48" y="1776"/>
              <a:ext cx="1477" cy="768"/>
              <a:chOff x="0" y="693"/>
              <a:chExt cx="981" cy="693"/>
            </a:xfrm>
          </p:grpSpPr>
          <p:sp>
            <p:nvSpPr>
              <p:cNvPr id="311353" name="Rectangle 75"/>
              <p:cNvSpPr>
                <a:spLocks noChangeArrowheads="1"/>
              </p:cNvSpPr>
              <p:nvPr/>
            </p:nvSpPr>
            <p:spPr bwMode="auto">
              <a:xfrm>
                <a:off x="0" y="693"/>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HAIL</a:t>
                </a:r>
              </a:p>
            </p:txBody>
          </p:sp>
          <p:sp>
            <p:nvSpPr>
              <p:cNvPr id="311354" name="Rectangle 101"/>
              <p:cNvSpPr>
                <a:spLocks noChangeArrowheads="1"/>
              </p:cNvSpPr>
              <p:nvPr/>
            </p:nvSpPr>
            <p:spPr bwMode="auto">
              <a:xfrm>
                <a:off x="0" y="693"/>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7" name="Group 104"/>
            <p:cNvGrpSpPr>
              <a:grpSpLocks/>
            </p:cNvGrpSpPr>
            <p:nvPr/>
          </p:nvGrpSpPr>
          <p:grpSpPr bwMode="auto">
            <a:xfrm>
              <a:off x="1525" y="1776"/>
              <a:ext cx="847" cy="768"/>
              <a:chOff x="981" y="693"/>
              <a:chExt cx="562" cy="693"/>
            </a:xfrm>
          </p:grpSpPr>
          <p:sp>
            <p:nvSpPr>
              <p:cNvPr id="311351" name="Rectangle 76"/>
              <p:cNvSpPr>
                <a:spLocks noChangeArrowheads="1"/>
              </p:cNvSpPr>
              <p:nvPr/>
            </p:nvSpPr>
            <p:spPr bwMode="auto">
              <a:xfrm>
                <a:off x="981" y="693"/>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Exodus </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9:13-35</a:t>
                </a:r>
              </a:p>
            </p:txBody>
          </p:sp>
          <p:sp>
            <p:nvSpPr>
              <p:cNvPr id="311352" name="Rectangle 103"/>
              <p:cNvSpPr>
                <a:spLocks noChangeArrowheads="1"/>
              </p:cNvSpPr>
              <p:nvPr/>
            </p:nvSpPr>
            <p:spPr bwMode="auto">
              <a:xfrm>
                <a:off x="981" y="693"/>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8" name="Group 106"/>
            <p:cNvGrpSpPr>
              <a:grpSpLocks/>
            </p:cNvGrpSpPr>
            <p:nvPr/>
          </p:nvGrpSpPr>
          <p:grpSpPr bwMode="auto">
            <a:xfrm>
              <a:off x="2372" y="1776"/>
              <a:ext cx="3388" cy="768"/>
              <a:chOff x="1543" y="693"/>
              <a:chExt cx="2250" cy="693"/>
            </a:xfrm>
          </p:grpSpPr>
          <p:sp>
            <p:nvSpPr>
              <p:cNvPr id="311349" name="Rectangle 77"/>
              <p:cNvSpPr>
                <a:spLocks noChangeArrowheads="1"/>
              </p:cNvSpPr>
              <p:nvPr/>
            </p:nvSpPr>
            <p:spPr bwMode="auto">
              <a:xfrm>
                <a:off x="1543" y="693"/>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Nut: sky goddess</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Isis: goddess of life</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Seth: protector of crops</a:t>
                </a:r>
              </a:p>
            </p:txBody>
          </p:sp>
          <p:sp>
            <p:nvSpPr>
              <p:cNvPr id="311350" name="Rectangle 105"/>
              <p:cNvSpPr>
                <a:spLocks noChangeArrowheads="1"/>
              </p:cNvSpPr>
              <p:nvPr/>
            </p:nvSpPr>
            <p:spPr bwMode="auto">
              <a:xfrm>
                <a:off x="1543" y="693"/>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9" name="Group 108"/>
            <p:cNvGrpSpPr>
              <a:grpSpLocks/>
            </p:cNvGrpSpPr>
            <p:nvPr/>
          </p:nvGrpSpPr>
          <p:grpSpPr bwMode="auto">
            <a:xfrm>
              <a:off x="48" y="2544"/>
              <a:ext cx="1477" cy="522"/>
              <a:chOff x="0" y="1386"/>
              <a:chExt cx="981" cy="693"/>
            </a:xfrm>
          </p:grpSpPr>
          <p:sp>
            <p:nvSpPr>
              <p:cNvPr id="311347" name="Rectangle 79"/>
              <p:cNvSpPr>
                <a:spLocks noChangeArrowheads="1"/>
              </p:cNvSpPr>
              <p:nvPr/>
            </p:nvSpPr>
            <p:spPr bwMode="auto">
              <a:xfrm>
                <a:off x="0" y="138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LOCUSTS</a:t>
                </a:r>
              </a:p>
            </p:txBody>
          </p:sp>
          <p:sp>
            <p:nvSpPr>
              <p:cNvPr id="311348" name="Rectangle 107"/>
              <p:cNvSpPr>
                <a:spLocks noChangeArrowheads="1"/>
              </p:cNvSpPr>
              <p:nvPr/>
            </p:nvSpPr>
            <p:spPr bwMode="auto">
              <a:xfrm>
                <a:off x="0" y="138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0" name="Group 110"/>
            <p:cNvGrpSpPr>
              <a:grpSpLocks/>
            </p:cNvGrpSpPr>
            <p:nvPr/>
          </p:nvGrpSpPr>
          <p:grpSpPr bwMode="auto">
            <a:xfrm>
              <a:off x="1525" y="2544"/>
              <a:ext cx="847" cy="522"/>
              <a:chOff x="981" y="1386"/>
              <a:chExt cx="562" cy="693"/>
            </a:xfrm>
          </p:grpSpPr>
          <p:sp>
            <p:nvSpPr>
              <p:cNvPr id="311345" name="Rectangle 80"/>
              <p:cNvSpPr>
                <a:spLocks noChangeArrowheads="1"/>
              </p:cNvSpPr>
              <p:nvPr/>
            </p:nvSpPr>
            <p:spPr bwMode="auto">
              <a:xfrm>
                <a:off x="981" y="138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Exodus l0:1-20</a:t>
                </a:r>
              </a:p>
            </p:txBody>
          </p:sp>
          <p:sp>
            <p:nvSpPr>
              <p:cNvPr id="311346" name="Rectangle 109"/>
              <p:cNvSpPr>
                <a:spLocks noChangeArrowheads="1"/>
              </p:cNvSpPr>
              <p:nvPr/>
            </p:nvSpPr>
            <p:spPr bwMode="auto">
              <a:xfrm>
                <a:off x="981" y="138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1" name="Group 112"/>
            <p:cNvGrpSpPr>
              <a:grpSpLocks/>
            </p:cNvGrpSpPr>
            <p:nvPr/>
          </p:nvGrpSpPr>
          <p:grpSpPr bwMode="auto">
            <a:xfrm>
              <a:off x="2372" y="2544"/>
              <a:ext cx="3388" cy="522"/>
              <a:chOff x="1543" y="1386"/>
              <a:chExt cx="2250" cy="693"/>
            </a:xfrm>
          </p:grpSpPr>
          <p:sp>
            <p:nvSpPr>
              <p:cNvPr id="311343" name="Rectangle 81"/>
              <p:cNvSpPr>
                <a:spLocks noChangeArrowheads="1"/>
              </p:cNvSpPr>
              <p:nvPr/>
            </p:nvSpPr>
            <p:spPr bwMode="auto">
              <a:xfrm>
                <a:off x="1543" y="138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Isis: goddess of life</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Seth: protector of crops</a:t>
                </a:r>
              </a:p>
            </p:txBody>
          </p:sp>
          <p:sp>
            <p:nvSpPr>
              <p:cNvPr id="311344" name="Rectangle 111"/>
              <p:cNvSpPr>
                <a:spLocks noChangeArrowheads="1"/>
              </p:cNvSpPr>
              <p:nvPr/>
            </p:nvSpPr>
            <p:spPr bwMode="auto">
              <a:xfrm>
                <a:off x="1543" y="138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2" name="Group 114"/>
            <p:cNvGrpSpPr>
              <a:grpSpLocks/>
            </p:cNvGrpSpPr>
            <p:nvPr/>
          </p:nvGrpSpPr>
          <p:grpSpPr bwMode="auto">
            <a:xfrm>
              <a:off x="48" y="3066"/>
              <a:ext cx="1477" cy="607"/>
              <a:chOff x="0" y="2079"/>
              <a:chExt cx="981" cy="684"/>
            </a:xfrm>
          </p:grpSpPr>
          <p:sp>
            <p:nvSpPr>
              <p:cNvPr id="311341" name="Rectangle 85"/>
              <p:cNvSpPr>
                <a:spLocks noChangeArrowheads="1"/>
              </p:cNvSpPr>
              <p:nvPr/>
            </p:nvSpPr>
            <p:spPr bwMode="auto">
              <a:xfrm>
                <a:off x="0" y="2079"/>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DARKNESS</a:t>
                </a:r>
              </a:p>
            </p:txBody>
          </p:sp>
          <p:sp>
            <p:nvSpPr>
              <p:cNvPr id="311342" name="Rectangle 113"/>
              <p:cNvSpPr>
                <a:spLocks noChangeArrowheads="1"/>
              </p:cNvSpPr>
              <p:nvPr/>
            </p:nvSpPr>
            <p:spPr bwMode="auto">
              <a:xfrm>
                <a:off x="0" y="2079"/>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3" name="Group 116"/>
            <p:cNvGrpSpPr>
              <a:grpSpLocks/>
            </p:cNvGrpSpPr>
            <p:nvPr/>
          </p:nvGrpSpPr>
          <p:grpSpPr bwMode="auto">
            <a:xfrm>
              <a:off x="1525" y="3066"/>
              <a:ext cx="847" cy="607"/>
              <a:chOff x="981" y="2079"/>
              <a:chExt cx="562" cy="684"/>
            </a:xfrm>
          </p:grpSpPr>
          <p:sp>
            <p:nvSpPr>
              <p:cNvPr id="311339" name="Rectangle 86"/>
              <p:cNvSpPr>
                <a:spLocks noChangeArrowheads="1"/>
              </p:cNvSpPr>
              <p:nvPr/>
            </p:nvSpPr>
            <p:spPr bwMode="auto">
              <a:xfrm>
                <a:off x="981" y="2079"/>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Exodus </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10:21-29</a:t>
                </a:r>
              </a:p>
            </p:txBody>
          </p:sp>
          <p:sp>
            <p:nvSpPr>
              <p:cNvPr id="311340" name="Rectangle 115"/>
              <p:cNvSpPr>
                <a:spLocks noChangeArrowheads="1"/>
              </p:cNvSpPr>
              <p:nvPr/>
            </p:nvSpPr>
            <p:spPr bwMode="auto">
              <a:xfrm>
                <a:off x="981" y="2079"/>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4" name="Group 118"/>
            <p:cNvGrpSpPr>
              <a:grpSpLocks/>
            </p:cNvGrpSpPr>
            <p:nvPr/>
          </p:nvGrpSpPr>
          <p:grpSpPr bwMode="auto">
            <a:xfrm>
              <a:off x="2372" y="3066"/>
              <a:ext cx="3388" cy="607"/>
              <a:chOff x="1543" y="2079"/>
              <a:chExt cx="2250" cy="684"/>
            </a:xfrm>
          </p:grpSpPr>
          <p:sp>
            <p:nvSpPr>
              <p:cNvPr id="311337" name="Rectangle 87"/>
              <p:cNvSpPr>
                <a:spLocks noChangeArrowheads="1"/>
              </p:cNvSpPr>
              <p:nvPr/>
            </p:nvSpPr>
            <p:spPr bwMode="auto">
              <a:xfrm>
                <a:off x="1543" y="2079"/>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Re, Aten, Atum, Horus: all sun gods of sorts</a:t>
                </a:r>
              </a:p>
            </p:txBody>
          </p:sp>
          <p:sp>
            <p:nvSpPr>
              <p:cNvPr id="311338" name="Rectangle 117"/>
              <p:cNvSpPr>
                <a:spLocks noChangeArrowheads="1"/>
              </p:cNvSpPr>
              <p:nvPr/>
            </p:nvSpPr>
            <p:spPr bwMode="auto">
              <a:xfrm>
                <a:off x="1543" y="2079"/>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5" name="Group 120"/>
            <p:cNvGrpSpPr>
              <a:grpSpLocks/>
            </p:cNvGrpSpPr>
            <p:nvPr/>
          </p:nvGrpSpPr>
          <p:grpSpPr bwMode="auto">
            <a:xfrm>
              <a:off x="48" y="3673"/>
              <a:ext cx="1477" cy="647"/>
              <a:chOff x="0" y="2763"/>
              <a:chExt cx="981" cy="729"/>
            </a:xfrm>
          </p:grpSpPr>
          <p:sp>
            <p:nvSpPr>
              <p:cNvPr id="311335" name="Rectangle 89"/>
              <p:cNvSpPr>
                <a:spLocks noChangeArrowheads="1"/>
              </p:cNvSpPr>
              <p:nvPr/>
            </p:nvSpPr>
            <p:spPr bwMode="auto">
              <a:xfrm>
                <a:off x="0" y="2763"/>
                <a:ext cx="981"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DEATH OF FIRSTBORN</a:t>
                </a:r>
              </a:p>
            </p:txBody>
          </p:sp>
          <p:sp>
            <p:nvSpPr>
              <p:cNvPr id="311336" name="Rectangle 119"/>
              <p:cNvSpPr>
                <a:spLocks noChangeArrowheads="1"/>
              </p:cNvSpPr>
              <p:nvPr/>
            </p:nvSpPr>
            <p:spPr bwMode="auto">
              <a:xfrm>
                <a:off x="0" y="2763"/>
                <a:ext cx="981"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6" name="Group 122"/>
            <p:cNvGrpSpPr>
              <a:grpSpLocks/>
            </p:cNvGrpSpPr>
            <p:nvPr/>
          </p:nvGrpSpPr>
          <p:grpSpPr bwMode="auto">
            <a:xfrm>
              <a:off x="1525" y="3673"/>
              <a:ext cx="847" cy="647"/>
              <a:chOff x="981" y="2763"/>
              <a:chExt cx="562" cy="729"/>
            </a:xfrm>
          </p:grpSpPr>
          <p:sp>
            <p:nvSpPr>
              <p:cNvPr id="311333" name="Rectangle 90"/>
              <p:cNvSpPr>
                <a:spLocks noChangeArrowheads="1"/>
              </p:cNvSpPr>
              <p:nvPr/>
            </p:nvSpPr>
            <p:spPr bwMode="auto">
              <a:xfrm>
                <a:off x="981" y="2763"/>
                <a:ext cx="562"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Exodus</a:t>
                </a:r>
                <a:endParaRPr lang="en-US" altLang="zh-CN" sz="2400" b="1">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11:1-12:36</a:t>
                </a:r>
              </a:p>
            </p:txBody>
          </p:sp>
          <p:sp>
            <p:nvSpPr>
              <p:cNvPr id="311334" name="Rectangle 121"/>
              <p:cNvSpPr>
                <a:spLocks noChangeArrowheads="1"/>
              </p:cNvSpPr>
              <p:nvPr/>
            </p:nvSpPr>
            <p:spPr bwMode="auto">
              <a:xfrm>
                <a:off x="981" y="2763"/>
                <a:ext cx="562"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7" name="Group 124"/>
            <p:cNvGrpSpPr>
              <a:grpSpLocks/>
            </p:cNvGrpSpPr>
            <p:nvPr/>
          </p:nvGrpSpPr>
          <p:grpSpPr bwMode="auto">
            <a:xfrm>
              <a:off x="2372" y="3673"/>
              <a:ext cx="3388" cy="647"/>
              <a:chOff x="1543" y="2763"/>
              <a:chExt cx="2250" cy="729"/>
            </a:xfrm>
          </p:grpSpPr>
          <p:sp>
            <p:nvSpPr>
              <p:cNvPr id="311331" name="Rectangle 91"/>
              <p:cNvSpPr>
                <a:spLocks noChangeArrowheads="1"/>
              </p:cNvSpPr>
              <p:nvPr/>
            </p:nvSpPr>
            <p:spPr bwMode="auto">
              <a:xfrm>
                <a:off x="1543" y="2763"/>
                <a:ext cx="2250"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Narrow" charset="0"/>
                    <a:ea typeface="MS PGothic" charset="0"/>
                    <a:cs typeface="Arial" charset="0"/>
                  </a:rPr>
                  <a:t>The deity of Pharaoh: Osiris, the giver of life</a:t>
                </a:r>
              </a:p>
            </p:txBody>
          </p:sp>
          <p:sp>
            <p:nvSpPr>
              <p:cNvPr id="311332" name="Rectangle 123"/>
              <p:cNvSpPr>
                <a:spLocks noChangeArrowheads="1"/>
              </p:cNvSpPr>
              <p:nvPr/>
            </p:nvSpPr>
            <p:spPr bwMode="auto">
              <a:xfrm>
                <a:off x="1543" y="2763"/>
                <a:ext cx="2250"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sp>
          <p:nvSpPr>
            <p:cNvPr id="311324" name="Rectangle 126"/>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25" name="Rectangle 128"/>
            <p:cNvSpPr>
              <a:spLocks noChangeArrowheads="1"/>
            </p:cNvSpPr>
            <p:nvPr/>
          </p:nvSpPr>
          <p:spPr bwMode="auto">
            <a:xfrm>
              <a:off x="48" y="733"/>
              <a:ext cx="147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52400">
                      <a:srgbClr val="000000">
                        <a:alpha val="75000"/>
                      </a:srgbClr>
                    </a:glow>
                  </a:effectLst>
                  <a:latin typeface="Arial Black" charset="0"/>
                  <a:ea typeface="MS PGothic" charset="0"/>
                  <a:cs typeface="Arial" charset="0"/>
                </a:rPr>
                <a:t>PLAGUE</a:t>
              </a:r>
            </a:p>
          </p:txBody>
        </p:sp>
        <p:sp>
          <p:nvSpPr>
            <p:cNvPr id="311326" name="Rectangle 129"/>
            <p:cNvSpPr>
              <a:spLocks noChangeArrowheads="1"/>
            </p:cNvSpPr>
            <p:nvPr/>
          </p:nvSpPr>
          <p:spPr bwMode="auto">
            <a:xfrm>
              <a:off x="48" y="733"/>
              <a:ext cx="147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27" name="Rectangle 131"/>
            <p:cNvSpPr>
              <a:spLocks noChangeArrowheads="1"/>
            </p:cNvSpPr>
            <p:nvPr/>
          </p:nvSpPr>
          <p:spPr bwMode="auto">
            <a:xfrm>
              <a:off x="1525" y="733"/>
              <a:ext cx="84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effectLst>
                    <a:glow rad="152400">
                      <a:srgbClr val="000000">
                        <a:alpha val="75000"/>
                      </a:srgbClr>
                    </a:glow>
                  </a:effectLst>
                  <a:latin typeface="Arial Narrow" charset="0"/>
                  <a:ea typeface="MS PGothic" charset="0"/>
                  <a:cs typeface="Arial" charset="0"/>
                </a:rPr>
                <a:t>REFERENCE</a:t>
              </a:r>
            </a:p>
          </p:txBody>
        </p:sp>
        <p:sp>
          <p:nvSpPr>
            <p:cNvPr id="311328" name="Rectangle 132"/>
            <p:cNvSpPr>
              <a:spLocks noChangeArrowheads="1"/>
            </p:cNvSpPr>
            <p:nvPr/>
          </p:nvSpPr>
          <p:spPr bwMode="auto">
            <a:xfrm>
              <a:off x="1525" y="733"/>
              <a:ext cx="84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29" name="Rectangle 134"/>
            <p:cNvSpPr>
              <a:spLocks noChangeArrowheads="1"/>
            </p:cNvSpPr>
            <p:nvPr/>
          </p:nvSpPr>
          <p:spPr bwMode="auto">
            <a:xfrm>
              <a:off x="2372" y="733"/>
              <a:ext cx="3388"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defRPr/>
              </a:pPr>
              <a:r>
                <a:rPr lang="en-US" altLang="zh-CN" sz="2400" b="1">
                  <a:solidFill>
                    <a:srgbClr val="FFFFFF"/>
                  </a:solidFill>
                  <a:effectLst>
                    <a:glow rad="152400">
                      <a:srgbClr val="000000">
                        <a:alpha val="75000"/>
                      </a:srgbClr>
                    </a:glow>
                  </a:effectLst>
                  <a:latin typeface="Arial Black" charset="0"/>
                  <a:ea typeface="MS PGothic" charset="0"/>
                  <a:cs typeface="Arial" charset="0"/>
                </a:rPr>
                <a:t>POSSIBLE EGYPTIAN DEITY DIRECTED AGAINST</a:t>
              </a:r>
            </a:p>
          </p:txBody>
        </p:sp>
        <p:sp>
          <p:nvSpPr>
            <p:cNvPr id="311330" name="Rectangle 135"/>
            <p:cNvSpPr>
              <a:spLocks noChangeArrowheads="1"/>
            </p:cNvSpPr>
            <p:nvPr/>
          </p:nvSpPr>
          <p:spPr bwMode="auto">
            <a:xfrm>
              <a:off x="2372" y="733"/>
              <a:ext cx="3388"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sp>
        <p:nvSpPr>
          <p:cNvPr id="311301" name="Rectangle 139"/>
          <p:cNvSpPr>
            <a:spLocks noGrp="1" noChangeArrowheads="1"/>
          </p:cNvSpPr>
          <p:nvPr>
            <p:ph type="title"/>
          </p:nvPr>
        </p:nvSpPr>
        <p:spPr>
          <a:xfrm>
            <a:off x="0" y="0"/>
            <a:ext cx="8593394" cy="1027112"/>
          </a:xfrm>
        </p:spPr>
        <p:txBody>
          <a:bodyPr/>
          <a:lstStyle/>
          <a:p>
            <a:pPr>
              <a:defRPr/>
            </a:pPr>
            <a:r>
              <a:rPr lang="en-US" altLang="zh-CN" sz="3000" dirty="0">
                <a:solidFill>
                  <a:srgbClr val="FFFFFF"/>
                </a:solidFill>
                <a:effectLst>
                  <a:glow rad="152400">
                    <a:srgbClr val="000000">
                      <a:alpha val="75000"/>
                    </a:srgbClr>
                  </a:glow>
                  <a:outerShdw blurRad="38100" dist="38100" dir="2700000" algn="tl">
                    <a:srgbClr val="000000"/>
                  </a:outerShdw>
                </a:effectLst>
                <a:latin typeface="Arial Black" charset="0"/>
                <a:ea typeface="SimSun" charset="0"/>
                <a:cs typeface="SimSun" charset="0"/>
              </a:rPr>
              <a:t>The Plagues and the Gods of Egypt</a:t>
            </a:r>
            <a:br>
              <a:rPr lang="en-US" altLang="zh-CN" sz="3000" dirty="0">
                <a:solidFill>
                  <a:srgbClr val="FFFFFF"/>
                </a:solidFill>
                <a:effectLst>
                  <a:glow rad="152400">
                    <a:srgbClr val="000000">
                      <a:alpha val="75000"/>
                    </a:srgbClr>
                  </a:glow>
                  <a:outerShdw blurRad="38100" dist="38100" dir="2700000" algn="tl">
                    <a:srgbClr val="000000"/>
                  </a:outerShdw>
                </a:effectLst>
                <a:latin typeface="Arial Black" charset="0"/>
                <a:ea typeface="SimSun" charset="0"/>
                <a:cs typeface="SimSun" charset="0"/>
              </a:rPr>
            </a:br>
            <a:r>
              <a:rPr lang="en-US" altLang="zh-CN" sz="1400" dirty="0">
                <a:solidFill>
                  <a:srgbClr val="FFFFFF"/>
                </a:solidFill>
                <a:effectLst>
                  <a:glow rad="152400">
                    <a:srgbClr val="000000">
                      <a:alpha val="75000"/>
                    </a:srgbClr>
                  </a:glow>
                  <a:outerShdw blurRad="38100" dist="38100" dir="2700000" algn="tl">
                    <a:srgbClr val="000000"/>
                  </a:outerShdw>
                </a:effectLst>
                <a:latin typeface="Arial Black" charset="0"/>
                <a:ea typeface="SimSun" charset="0"/>
                <a:cs typeface="SimSun" charset="0"/>
              </a:rPr>
              <a:t>John H. Walton, </a:t>
            </a:r>
            <a:r>
              <a:rPr lang="en-US" altLang="zh-CN" sz="1400" i="1" dirty="0">
                <a:solidFill>
                  <a:srgbClr val="FFFFFF"/>
                </a:solidFill>
                <a:effectLst>
                  <a:glow rad="152400">
                    <a:srgbClr val="000000">
                      <a:alpha val="75000"/>
                    </a:srgbClr>
                  </a:glow>
                  <a:outerShdw blurRad="38100" dist="38100" dir="2700000" algn="tl">
                    <a:srgbClr val="000000"/>
                  </a:outerShdw>
                </a:effectLst>
                <a:latin typeface="Arial Black" charset="0"/>
                <a:ea typeface="SimSun" charset="0"/>
                <a:cs typeface="SimSun" charset="0"/>
              </a:rPr>
              <a:t>Chronological and Background Charts of the OT</a:t>
            </a:r>
            <a:r>
              <a:rPr lang="en-US" altLang="zh-CN" sz="1400" dirty="0">
                <a:solidFill>
                  <a:srgbClr val="FFFFFF"/>
                </a:solidFill>
                <a:effectLst>
                  <a:glow rad="152400">
                    <a:srgbClr val="000000">
                      <a:alpha val="75000"/>
                    </a:srgbClr>
                  </a:glow>
                  <a:outerShdw blurRad="38100" dist="38100" dir="2700000" algn="tl">
                    <a:srgbClr val="000000"/>
                  </a:outerShdw>
                </a:effectLst>
                <a:latin typeface="Arial Black" charset="0"/>
                <a:ea typeface="SimSun" charset="0"/>
                <a:cs typeface="SimSun" charset="0"/>
              </a:rPr>
              <a:t>, 2d ed., 85, adapted</a:t>
            </a:r>
            <a:endParaRPr lang="en-US" altLang="zh-CN" sz="1800" dirty="0">
              <a:solidFill>
                <a:srgbClr val="FFFFFF"/>
              </a:solidFill>
              <a:effectLst>
                <a:glow rad="152400">
                  <a:srgbClr val="000000">
                    <a:alpha val="75000"/>
                  </a:srgbClr>
                </a:glow>
              </a:effectLst>
              <a:latin typeface="Arial Black" charset="0"/>
              <a:ea typeface="宋体" charset="0"/>
              <a:cs typeface="宋体" charset="0"/>
            </a:endParaRPr>
          </a:p>
        </p:txBody>
      </p:sp>
      <p:sp>
        <p:nvSpPr>
          <p:cNvPr id="67" name="Text Box 7">
            <a:extLst>
              <a:ext uri="{FF2B5EF4-FFF2-40B4-BE49-F238E27FC236}">
                <a16:creationId xmlns:a16="http://schemas.microsoft.com/office/drawing/2014/main" id="{5541D1FA-E568-4048-A80E-7F636690ED86}"/>
              </a:ext>
            </a:extLst>
          </p:cNvPr>
          <p:cNvSpPr txBox="1">
            <a:spLocks noChangeArrowheads="1"/>
          </p:cNvSpPr>
          <p:nvPr/>
        </p:nvSpPr>
        <p:spPr bwMode="auto">
          <a:xfrm>
            <a:off x="8438534" y="16207"/>
            <a:ext cx="692150" cy="457200"/>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b="1" dirty="0">
                <a:solidFill>
                  <a:srgbClr val="FFFFFF"/>
                </a:solidFill>
                <a:effectLst>
                  <a:glow rad="152400">
                    <a:srgbClr val="000000">
                      <a:alpha val="75000"/>
                    </a:srgbClr>
                  </a:glow>
                  <a:outerShdw blurRad="38100" dist="38100" dir="2700000" algn="tl">
                    <a:srgbClr val="000000"/>
                  </a:outerShdw>
                </a:effectLst>
                <a:latin typeface="Arial" charset="0"/>
              </a:rPr>
              <a:t>106</a:t>
            </a:r>
          </a:p>
        </p:txBody>
      </p:sp>
    </p:spTree>
    <p:extLst>
      <p:ext uri="{BB962C8B-B14F-4D97-AF65-F5344CB8AC3E}">
        <p14:creationId xmlns:p14="http://schemas.microsoft.com/office/powerpoint/2010/main" val="2149778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71714"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939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Route of the Exodus</a:t>
            </a: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Goshen</a:t>
            </a: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err="1">
                <a:solidFill>
                  <a:srgbClr val="F1F7E9">
                    <a:lumMod val="10000"/>
                  </a:srgbClr>
                </a:solidFill>
                <a:effectLst/>
                <a:ea typeface="ＭＳ Ｐゴシック" pitchFamily="-112" charset="-128"/>
                <a:cs typeface="ＭＳ Ｐゴシック" pitchFamily="-112" charset="-128"/>
              </a:rPr>
              <a:t>Midian</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1322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Mt. Sinai</a:t>
            </a: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Canaan</a:t>
            </a: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Egypt</a:t>
            </a: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Nile River</a:t>
            </a: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defTabSz="914400" eaLnBrk="1" hangingPunct="1">
              <a:spcBef>
                <a:spcPct val="50000"/>
              </a:spcBef>
              <a:defRPr/>
            </a:pPr>
            <a:r>
              <a:rPr kumimoji="0" lang="en-US" sz="2400" dirty="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4130045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ChangeArrowheads="1"/>
          </p:cNvSpPr>
          <p:nvPr/>
        </p:nvSpPr>
        <p:spPr bwMode="auto">
          <a:xfrm>
            <a:off x="0" y="0"/>
            <a:ext cx="9144000" cy="6858000"/>
          </a:xfrm>
          <a:prstGeom prst="rect">
            <a:avLst/>
          </a:prstGeom>
          <a:gradFill rotWithShape="0">
            <a:gsLst>
              <a:gs pos="0">
                <a:srgbClr val="005CBF"/>
              </a:gs>
              <a:gs pos="50000">
                <a:srgbClr val="02B08B"/>
              </a:gs>
              <a:gs pos="100000">
                <a:srgbClr val="005CBF"/>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265219" name="Text Box 3"/>
          <p:cNvSpPr txBox="1">
            <a:spLocks noChangeArrowheads="1"/>
          </p:cNvSpPr>
          <p:nvPr/>
        </p:nvSpPr>
        <p:spPr bwMode="auto">
          <a:xfrm>
            <a:off x="4724400" y="6003925"/>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dirty="0">
                <a:solidFill>
                  <a:srgbClr val="FFFFFF"/>
                </a:solidFill>
                <a:latin typeface="Arial"/>
                <a:ea typeface="ＭＳ Ｐゴシック" charset="0"/>
                <a:cs typeface="Arial"/>
              </a:rPr>
              <a:t>Amenophis II</a:t>
            </a:r>
          </a:p>
        </p:txBody>
      </p:sp>
      <p:pic>
        <p:nvPicPr>
          <p:cNvPr id="373763" name="Picture 5" descr="Red Sea"/>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91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2" name="Rectangle 6"/>
          <p:cNvSpPr>
            <a:spLocks noGrp="1" noChangeArrowheads="1"/>
          </p:cNvSpPr>
          <p:nvPr>
            <p:ph type="title" idx="4294967295"/>
          </p:nvPr>
        </p:nvSpPr>
        <p:spPr>
          <a:xfrm>
            <a:off x="5148263" y="260350"/>
            <a:ext cx="3600450" cy="131127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ea typeface="ＭＳ Ｐゴシック" pitchFamily="-112" charset="-128"/>
                <a:cs typeface="Arial"/>
              </a:rPr>
              <a:t>Crossing the Sea of Reeds</a:t>
            </a:r>
          </a:p>
        </p:txBody>
      </p:sp>
      <p:sp>
        <p:nvSpPr>
          <p:cNvPr id="6" name="Rectangle 6"/>
          <p:cNvSpPr txBox="1">
            <a:spLocks noChangeArrowheads="1"/>
          </p:cNvSpPr>
          <p:nvPr/>
        </p:nvSpPr>
        <p:spPr bwMode="auto">
          <a:xfrm>
            <a:off x="5003800" y="1965325"/>
            <a:ext cx="4032250" cy="35401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spcBef>
                <a:spcPct val="50000"/>
              </a:spcBef>
              <a:defRPr/>
            </a:pPr>
            <a:r>
              <a:rPr lang="en-US" sz="3200" b="1" dirty="0">
                <a:solidFill>
                  <a:srgbClr val="FFFFFF"/>
                </a:solidFill>
                <a:latin typeface="Arial"/>
                <a:ea typeface="ＭＳ Ｐゴシック" pitchFamily="-112" charset="-128"/>
                <a:cs typeface="Arial"/>
              </a:rPr>
              <a:t>Yam </a:t>
            </a:r>
            <a:r>
              <a:rPr lang="en-US" sz="3200" b="1" dirty="0" err="1">
                <a:solidFill>
                  <a:srgbClr val="FFFFFF"/>
                </a:solidFill>
                <a:latin typeface="Arial"/>
                <a:ea typeface="ＭＳ Ｐゴシック" pitchFamily="-112" charset="-128"/>
                <a:cs typeface="Arial"/>
              </a:rPr>
              <a:t>Suph</a:t>
            </a:r>
            <a:r>
              <a:rPr lang="en-US" sz="3200" b="1" dirty="0">
                <a:solidFill>
                  <a:srgbClr val="FFFFFF"/>
                </a:solidFill>
                <a:latin typeface="Arial"/>
                <a:ea typeface="ＭＳ Ｐゴシック" pitchFamily="-112" charset="-128"/>
                <a:cs typeface="Arial"/>
              </a:rPr>
              <a:t> (Exod. 13:18; cf. 10:19) means </a:t>
            </a:r>
            <a:r>
              <a:rPr lang="mr-IN" sz="3200" b="1" dirty="0">
                <a:solidFill>
                  <a:srgbClr val="FFFFFF"/>
                </a:solidFill>
                <a:latin typeface="Arial"/>
                <a:ea typeface="ＭＳ Ｐゴシック" pitchFamily="-112" charset="-128"/>
                <a:cs typeface="Arial"/>
              </a:rPr>
              <a:t>"</a:t>
            </a:r>
            <a:r>
              <a:rPr lang="en-US" sz="3200" b="1" dirty="0">
                <a:solidFill>
                  <a:srgbClr val="FFFFFF"/>
                </a:solidFill>
                <a:latin typeface="Arial"/>
                <a:ea typeface="ＭＳ Ｐゴシック" pitchFamily="-112" charset="-128"/>
                <a:cs typeface="Arial"/>
              </a:rPr>
              <a:t>Sea of Reeds</a:t>
            </a:r>
            <a:r>
              <a:rPr lang="mr-IN" sz="3200" b="1" dirty="0">
                <a:solidFill>
                  <a:srgbClr val="FFFFFF"/>
                </a:solidFill>
                <a:latin typeface="Arial"/>
                <a:ea typeface="ＭＳ Ｐゴシック" pitchFamily="-112" charset="-128"/>
                <a:cs typeface="Arial"/>
              </a:rPr>
              <a:t>"</a:t>
            </a:r>
            <a:r>
              <a:rPr lang="en-US" sz="3200" b="1" dirty="0">
                <a:solidFill>
                  <a:srgbClr val="FFFFFF"/>
                </a:solidFill>
                <a:latin typeface="Arial"/>
                <a:ea typeface="ＭＳ Ｐゴシック" pitchFamily="-112" charset="-128"/>
                <a:cs typeface="Arial"/>
              </a:rPr>
              <a:t> but was erroneously translated as </a:t>
            </a:r>
            <a:r>
              <a:rPr lang="mr-IN" sz="3200" b="1" dirty="0">
                <a:solidFill>
                  <a:srgbClr val="FFFFFF"/>
                </a:solidFill>
                <a:latin typeface="Arial"/>
                <a:ea typeface="ＭＳ Ｐゴシック" pitchFamily="-112" charset="-128"/>
                <a:cs typeface="Arial"/>
              </a:rPr>
              <a:t>"</a:t>
            </a:r>
            <a:r>
              <a:rPr lang="en-US" sz="3200" b="1" dirty="0">
                <a:solidFill>
                  <a:srgbClr val="FFFFFF"/>
                </a:solidFill>
                <a:latin typeface="Arial"/>
                <a:ea typeface="ＭＳ Ｐゴシック" pitchFamily="-112" charset="-128"/>
                <a:cs typeface="Arial"/>
              </a:rPr>
              <a:t>Red Sea</a:t>
            </a:r>
            <a:r>
              <a:rPr lang="mr-IN" sz="3200" b="1" dirty="0">
                <a:solidFill>
                  <a:srgbClr val="FFFFFF"/>
                </a:solidFill>
                <a:latin typeface="Arial"/>
                <a:ea typeface="ＭＳ Ｐゴシック" pitchFamily="-112" charset="-128"/>
                <a:cs typeface="Arial"/>
              </a:rPr>
              <a:t>"</a:t>
            </a:r>
            <a:r>
              <a:rPr lang="en-US" sz="3200" b="1" dirty="0">
                <a:solidFill>
                  <a:srgbClr val="FFFFFF"/>
                </a:solidFill>
                <a:latin typeface="Arial"/>
                <a:ea typeface="ＭＳ Ｐゴシック" pitchFamily="-112" charset="-128"/>
                <a:cs typeface="Arial"/>
              </a:rPr>
              <a:t> in the LXX.</a:t>
            </a:r>
          </a:p>
        </p:txBody>
      </p:sp>
    </p:spTree>
    <p:extLst>
      <p:ext uri="{BB962C8B-B14F-4D97-AF65-F5344CB8AC3E}">
        <p14:creationId xmlns:p14="http://schemas.microsoft.com/office/powerpoint/2010/main" val="459838174"/>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rotWithShape="1">
          <a:blip r:embed="rId3">
            <a:extLst>
              <a:ext uri="{28A0092B-C50C-407E-A947-70E740481C1C}">
                <a14:useLocalDpi xmlns:a14="http://schemas.microsoft.com/office/drawing/2010/main" val="0"/>
              </a:ext>
            </a:extLst>
          </a:blip>
          <a:srcRect l="320" t="4108" r="-320" b="20040"/>
          <a:stretch/>
        </p:blipFill>
        <p:spPr bwMode="auto">
          <a:xfrm>
            <a:off x="-19580" y="-51606"/>
            <a:ext cx="9180513" cy="6892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5140325" y="597799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5897563" y="2608962"/>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2" name="Freeform 10"/>
          <p:cNvSpPr>
            <a:spLocks/>
          </p:cNvSpPr>
          <p:nvPr/>
        </p:nvSpPr>
        <p:spPr bwMode="auto">
          <a:xfrm>
            <a:off x="5367905" y="2817538"/>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6332143" y="1485774"/>
            <a:ext cx="1836737"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4230688" y="2007134"/>
            <a:ext cx="1859904"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FFFFFF"/>
                </a:solidFill>
                <a:effectLst>
                  <a:glow rad="228600">
                    <a:srgbClr val="000000"/>
                  </a:glow>
                </a:effectLst>
                <a:latin typeface="Arial" charset="0"/>
                <a:cs typeface="Arial" charset="0"/>
              </a:rPr>
              <a:t>Kadesh- barnea</a:t>
            </a:r>
          </a:p>
        </p:txBody>
      </p:sp>
      <p:sp>
        <p:nvSpPr>
          <p:cNvPr id="114698" name="Rectangle 14"/>
          <p:cNvSpPr>
            <a:spLocks noGrp="1" noChangeArrowheads="1"/>
          </p:cNvSpPr>
          <p:nvPr>
            <p:ph type="title" idx="4294967295"/>
          </p:nvPr>
        </p:nvSpPr>
        <p:spPr>
          <a:xfrm>
            <a:off x="0" y="0"/>
            <a:ext cx="5364163" cy="1628775"/>
          </a:xfrm>
        </p:spPr>
        <p:txBody>
          <a:bodyPr/>
          <a:lstStyle/>
          <a:p>
            <a:pPr algn="l" eaLnBrk="1" hangingPunct="1">
              <a:defRPr/>
            </a:pPr>
            <a:r>
              <a:rPr lang="en-US" sz="4800" b="1" dirty="0">
                <a:effectLst>
                  <a:glow rad="101600">
                    <a:schemeClr val="tx1">
                      <a:alpha val="97000"/>
                    </a:schemeClr>
                  </a:glow>
                </a:effectLst>
                <a:latin typeface="Arial" charset="0"/>
              </a:rPr>
              <a:t>Wilderness Wanderings</a:t>
            </a:r>
          </a:p>
        </p:txBody>
      </p:sp>
      <p:sp>
        <p:nvSpPr>
          <p:cNvPr id="13" name="Oval 6"/>
          <p:cNvSpPr>
            <a:spLocks noChangeArrowheads="1"/>
          </p:cNvSpPr>
          <p:nvPr/>
        </p:nvSpPr>
        <p:spPr bwMode="auto">
          <a:xfrm>
            <a:off x="8015288" y="111283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7435843" y="563563"/>
            <a:ext cx="1655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3200" b="1">
                <a:solidFill>
                  <a:srgbClr val="FFFFFF"/>
                </a:solidFill>
                <a:effectLst>
                  <a:glow rad="228600">
                    <a:srgbClr val="000000"/>
                  </a:glow>
                </a:effectLst>
                <a:latin typeface="Arial" charset="0"/>
                <a:cs typeface="Arial" charset="0"/>
              </a:rPr>
              <a:t>Moab</a:t>
            </a:r>
          </a:p>
        </p:txBody>
      </p:sp>
      <p:sp>
        <p:nvSpPr>
          <p:cNvPr id="14" name="Text Box 9"/>
          <p:cNvSpPr txBox="1">
            <a:spLocks noChangeArrowheads="1"/>
          </p:cNvSpPr>
          <p:nvPr/>
        </p:nvSpPr>
        <p:spPr bwMode="auto">
          <a:xfrm>
            <a:off x="297018" y="1786731"/>
            <a:ext cx="1962218"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FFFFFF"/>
                </a:solidFill>
                <a:effectLst>
                  <a:glow rad="228600">
                    <a:srgbClr val="000000"/>
                  </a:glow>
                </a:effectLst>
                <a:latin typeface="Arial" charset="0"/>
                <a:cs typeface="Arial" charset="0"/>
              </a:rPr>
              <a:t>Egypt</a:t>
            </a:r>
          </a:p>
        </p:txBody>
      </p:sp>
      <p:sp>
        <p:nvSpPr>
          <p:cNvPr id="15" name="Freeform 6"/>
          <p:cNvSpPr>
            <a:spLocks/>
          </p:cNvSpPr>
          <p:nvPr/>
        </p:nvSpPr>
        <p:spPr bwMode="auto">
          <a:xfrm>
            <a:off x="1487488" y="2371507"/>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180229" name="Text Box 9"/>
          <p:cNvSpPr txBox="1">
            <a:spLocks noChangeArrowheads="1"/>
          </p:cNvSpPr>
          <p:nvPr/>
        </p:nvSpPr>
        <p:spPr bwMode="auto">
          <a:xfrm>
            <a:off x="4230688" y="4985809"/>
            <a:ext cx="13922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FFFFFF"/>
                </a:solidFill>
                <a:effectLst>
                  <a:glow rad="228600">
                    <a:srgbClr val="000000"/>
                  </a:glow>
                </a:effectLst>
                <a:latin typeface="Arial" charset="0"/>
                <a:cs typeface="Arial" charset="0"/>
              </a:rPr>
              <a:t>Mt. Sinai</a:t>
            </a:r>
          </a:p>
        </p:txBody>
      </p:sp>
    </p:spTree>
    <p:extLst>
      <p:ext uri="{BB962C8B-B14F-4D97-AF65-F5344CB8AC3E}">
        <p14:creationId xmlns:p14="http://schemas.microsoft.com/office/powerpoint/2010/main" val="27205334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0842"/>
                                        </p:tgtEl>
                                        <p:attrNameLst>
                                          <p:attrName>style.visibility</p:attrName>
                                        </p:attrNameLst>
                                      </p:cBhvr>
                                      <p:to>
                                        <p:strVal val="visible"/>
                                      </p:to>
                                    </p:set>
                                    <p:animEffect transition="in" filter="wipe(down)">
                                      <p:cBhvr>
                                        <p:cTn id="11" dur="1600"/>
                                        <p:tgtEl>
                                          <p:spTgt spid="120842"/>
                                        </p:tgtEl>
                                      </p:cBhvr>
                                    </p:animEffect>
                                  </p:childTnLst>
                                </p:cTn>
                              </p:par>
                            </p:childTnLst>
                          </p:cTn>
                        </p:par>
                        <p:par>
                          <p:cTn id="12" fill="hold">
                            <p:stCondLst>
                              <p:cond delay="2100"/>
                            </p:stCondLst>
                            <p:childTnLst>
                              <p:par>
                                <p:cTn id="13" presetID="22" presetClass="entr" presetSubtype="8" fill="hold" nodeType="afterEffect">
                                  <p:stCondLst>
                                    <p:cond delay="0"/>
                                  </p:stCondLst>
                                  <p:childTnLst>
                                    <p:set>
                                      <p:cBhvr>
                                        <p:cTn id="14" dur="1" fill="hold">
                                          <p:stCondLst>
                                            <p:cond delay="0"/>
                                          </p:stCondLst>
                                        </p:cTn>
                                        <p:tgtEl>
                                          <p:spTgt spid="120843"/>
                                        </p:tgtEl>
                                        <p:attrNameLst>
                                          <p:attrName>style.visibility</p:attrName>
                                        </p:attrNameLst>
                                      </p:cBhvr>
                                      <p:to>
                                        <p:strVal val="visible"/>
                                      </p:to>
                                    </p:set>
                                    <p:animEffect transition="in" filter="wipe(left)">
                                      <p:cBhvr>
                                        <p:cTn id="15"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09" name="Object 2"/>
          <p:cNvGraphicFramePr>
            <a:graphicFrameLocks noChangeAspect="1"/>
          </p:cNvGraphicFramePr>
          <p:nvPr/>
        </p:nvGraphicFramePr>
        <p:xfrm>
          <a:off x="762000" y="76200"/>
          <a:ext cx="7924800" cy="6711950"/>
        </p:xfrm>
        <a:graphic>
          <a:graphicData uri="http://schemas.openxmlformats.org/presentationml/2006/ole">
            <mc:AlternateContent xmlns:mc="http://schemas.openxmlformats.org/markup-compatibility/2006">
              <mc:Choice xmlns:v="urn:schemas-microsoft-com:vml" Requires="v">
                <p:oleObj spid="_x0000_s2136" name="Photo Editor Photo" r:id="rId4" imgW="2743438" imgH="2324301" progId="MSPhotoEd.3">
                  <p:embed/>
                </p:oleObj>
              </mc:Choice>
              <mc:Fallback>
                <p:oleObj name="Photo Editor Photo" r:id="rId4" imgW="2743438" imgH="232430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
                        <a:ext cx="7924800" cy="671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0115" name="Rectangle 3"/>
          <p:cNvSpPr>
            <a:spLocks noGrp="1" noChangeArrowheads="1"/>
          </p:cNvSpPr>
          <p:nvPr>
            <p:ph type="title" idx="4294967295"/>
          </p:nvPr>
        </p:nvSpPr>
        <p:spPr>
          <a:xfrm>
            <a:off x="609600" y="228600"/>
            <a:ext cx="7772400" cy="838200"/>
          </a:xfrm>
        </p:spPr>
        <p:txBody>
          <a:bodyPr/>
          <a:lstStyle/>
          <a:p>
            <a:pPr algn="ctr" eaLnBrk="1" hangingPunct="1"/>
            <a:r>
              <a:rPr lang="en-US" altLang="zh-CN" b="1" dirty="0">
                <a:solidFill>
                  <a:srgbClr val="000099"/>
                </a:solidFill>
                <a:latin typeface="Arial Narrow" charset="0"/>
              </a:rPr>
              <a:t>The Exodus Took Faith!</a:t>
            </a:r>
          </a:p>
        </p:txBody>
      </p:sp>
      <p:sp>
        <p:nvSpPr>
          <p:cNvPr id="4" name="Rectangle 3"/>
          <p:cNvSpPr txBox="1">
            <a:spLocks noChangeArrowheads="1"/>
          </p:cNvSpPr>
          <p:nvPr/>
        </p:nvSpPr>
        <p:spPr bwMode="auto">
          <a:xfrm>
            <a:off x="755576" y="5877272"/>
            <a:ext cx="7920880" cy="792088"/>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algn="ctr" defTabSz="914400" eaLnBrk="1" hangingPunct="1"/>
            <a:r>
              <a:rPr lang="en-US" altLang="zh-CN" sz="3200" b="1" dirty="0">
                <a:solidFill>
                  <a:srgbClr val="000099"/>
                </a:solidFill>
                <a:latin typeface="Arial Narrow" charset="0"/>
              </a:rPr>
              <a:t>I think you have some serious faith issues.</a:t>
            </a:r>
          </a:p>
        </p:txBody>
      </p:sp>
    </p:spTree>
    <p:extLst>
      <p:ext uri="{BB962C8B-B14F-4D97-AF65-F5344CB8AC3E}">
        <p14:creationId xmlns:p14="http://schemas.microsoft.com/office/powerpoint/2010/main" val="3228015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75"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P spid="4"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5"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38" name="Rectangle 2"/>
          <p:cNvSpPr>
            <a:spLocks noGrp="1" noChangeArrowheads="1"/>
          </p:cNvSpPr>
          <p:nvPr>
            <p:ph type="title"/>
          </p:nvPr>
        </p:nvSpPr>
        <p:spPr>
          <a:xfrm>
            <a:off x="685800" y="0"/>
            <a:ext cx="3886200" cy="1143000"/>
          </a:xfrm>
        </p:spPr>
        <p:txBody>
          <a:bodyPr/>
          <a:lstStyle/>
          <a:p>
            <a:r>
              <a:rPr kumimoji="1" lang="en-US" sz="3200" b="1" dirty="0">
                <a:solidFill>
                  <a:schemeClr val="tx1"/>
                </a:solidFill>
                <a:latin typeface="Arial" charset="0"/>
                <a:cs typeface="ＭＳ Ｐゴシック" charset="0"/>
              </a:rPr>
              <a:t>Why is the Exodus so significant?</a:t>
            </a:r>
            <a:endParaRPr kumimoji="1" lang="en-US" sz="4000" b="1" dirty="0">
              <a:solidFill>
                <a:schemeClr val="tx1"/>
              </a:solidFill>
              <a:latin typeface="Arial" charset="0"/>
              <a:cs typeface="ＭＳ Ｐゴシック" charset="0"/>
            </a:endParaRPr>
          </a:p>
        </p:txBody>
      </p:sp>
      <p:sp>
        <p:nvSpPr>
          <p:cNvPr id="294915" name="Rectangle 6"/>
          <p:cNvSpPr>
            <a:spLocks noChangeArrowheads="1"/>
          </p:cNvSpPr>
          <p:nvPr/>
        </p:nvSpPr>
        <p:spPr bwMode="auto">
          <a:xfrm>
            <a:off x="755650" y="1327150"/>
            <a:ext cx="35687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eaLnBrk="0" fontAlgn="base" hangingPunct="0">
              <a:lnSpc>
                <a:spcPct val="80000"/>
              </a:lnSpc>
              <a:spcBef>
                <a:spcPct val="20000"/>
              </a:spcBef>
              <a:spcAft>
                <a:spcPct val="0"/>
              </a:spcAft>
              <a:buSzPct val="80000"/>
              <a:buFont typeface="Wingdings" charset="0"/>
              <a:buChar char="l"/>
            </a:pPr>
            <a:r>
              <a:rPr kumimoji="1" lang="en-US" sz="2800" b="1" dirty="0">
                <a:solidFill>
                  <a:srgbClr val="FFFFFF"/>
                </a:solidFill>
                <a:latin typeface="Arial" charset="0"/>
                <a:ea typeface="ＭＳ Ｐゴシック" charset="0"/>
                <a:cs typeface="ＭＳ Ｐゴシック" charset="0"/>
              </a:rPr>
              <a:t>God is more powerful than Egypt</a:t>
            </a:r>
            <a:r>
              <a:rPr kumimoji="1" lang="fr-FR" altLang="ja-JP" sz="2800" b="1" dirty="0">
                <a:solidFill>
                  <a:srgbClr val="FFFFFF"/>
                </a:solidFill>
                <a:latin typeface="Arial" charset="0"/>
                <a:ea typeface="ＭＳ Ｐゴシック" charset="0"/>
                <a:cs typeface="ＭＳ Ｐゴシック" charset="0"/>
              </a:rPr>
              <a:t>'</a:t>
            </a:r>
            <a:r>
              <a:rPr kumimoji="1" lang="en-US" sz="2800" b="1" dirty="0">
                <a:solidFill>
                  <a:srgbClr val="FFFFFF"/>
                </a:solidFill>
                <a:latin typeface="Arial" charset="0"/>
                <a:ea typeface="ＭＳ Ｐゴシック" charset="0"/>
                <a:cs typeface="ＭＳ Ｐゴシック" charset="0"/>
              </a:rPr>
              <a:t>s gods (12:29, 37)!</a:t>
            </a:r>
            <a:endParaRPr kumimoji="1" lang="en-US" sz="1400" b="1" dirty="0">
              <a:solidFill>
                <a:srgbClr val="FFFFFF"/>
              </a:solidFill>
              <a:latin typeface="Arial" charset="0"/>
              <a:ea typeface="ＭＳ Ｐゴシック" charset="0"/>
              <a:cs typeface="ＭＳ Ｐゴシック" charset="0"/>
            </a:endParaRPr>
          </a:p>
          <a:p>
            <a:pPr marL="342900" indent="-342900" defTabSz="914400" eaLnBrk="0" fontAlgn="base" hangingPunct="0">
              <a:lnSpc>
                <a:spcPct val="80000"/>
              </a:lnSpc>
              <a:spcBef>
                <a:spcPct val="20000"/>
              </a:spcBef>
              <a:spcAft>
                <a:spcPct val="0"/>
              </a:spcAft>
              <a:buSzPct val="80000"/>
              <a:buFont typeface="Wingdings" charset="0"/>
              <a:buChar char="l"/>
            </a:pPr>
            <a:endParaRPr kumimoji="1" lang="en-US" sz="1400" b="1" dirty="0">
              <a:solidFill>
                <a:srgbClr val="FFFFFF"/>
              </a:solidFill>
              <a:latin typeface="Arial" charset="0"/>
              <a:ea typeface="ＭＳ Ｐゴシック" charset="0"/>
              <a:cs typeface="ＭＳ Ｐゴシック" charset="0"/>
            </a:endParaRPr>
          </a:p>
          <a:p>
            <a:pPr marL="342900" indent="-342900" defTabSz="914400" eaLnBrk="0" fontAlgn="base" hangingPunct="0">
              <a:lnSpc>
                <a:spcPct val="80000"/>
              </a:lnSpc>
              <a:spcBef>
                <a:spcPct val="20000"/>
              </a:spcBef>
              <a:spcAft>
                <a:spcPct val="0"/>
              </a:spcAft>
              <a:buSzPct val="80000"/>
              <a:buFont typeface="Wingdings" charset="0"/>
              <a:buChar char="l"/>
            </a:pPr>
            <a:r>
              <a:rPr kumimoji="1" lang="en-US" sz="2800" b="1" dirty="0">
                <a:solidFill>
                  <a:srgbClr val="FFFFFF"/>
                </a:solidFill>
                <a:latin typeface="Arial" charset="0"/>
                <a:ea typeface="ＭＳ Ｐゴシック" charset="0"/>
                <a:cs typeface="ＭＳ Ｐゴシック" charset="0"/>
              </a:rPr>
              <a:t>God fulfilled his promise to the day (12:40-41; </a:t>
            </a:r>
            <a:br>
              <a:rPr kumimoji="1" lang="en-US" sz="2800" b="1" dirty="0">
                <a:solidFill>
                  <a:srgbClr val="FFFFFF"/>
                </a:solidFill>
                <a:latin typeface="Arial" charset="0"/>
                <a:ea typeface="ＭＳ Ｐゴシック" charset="0"/>
                <a:cs typeface="ＭＳ Ｐゴシック" charset="0"/>
              </a:rPr>
            </a:br>
            <a:r>
              <a:rPr kumimoji="1" lang="en-US" sz="2800" b="1" dirty="0">
                <a:solidFill>
                  <a:srgbClr val="FFFFFF"/>
                </a:solidFill>
                <a:latin typeface="Arial" charset="0"/>
                <a:ea typeface="ＭＳ Ｐゴシック" charset="0"/>
                <a:cs typeface="ＭＳ Ｐゴシック" charset="0"/>
              </a:rPr>
              <a:t>cf. Gen. 15:15)</a:t>
            </a:r>
            <a:endParaRPr kumimoji="1" lang="en-US" sz="1100" b="1" dirty="0">
              <a:solidFill>
                <a:srgbClr val="FFFFFF"/>
              </a:solidFill>
              <a:latin typeface="Arial" charset="0"/>
              <a:ea typeface="ＭＳ Ｐゴシック" charset="0"/>
              <a:cs typeface="ＭＳ Ｐゴシック" charset="0"/>
            </a:endParaRPr>
          </a:p>
          <a:p>
            <a:pPr marL="342900" indent="-342900" defTabSz="914400" eaLnBrk="0" fontAlgn="base" hangingPunct="0">
              <a:lnSpc>
                <a:spcPct val="80000"/>
              </a:lnSpc>
              <a:spcBef>
                <a:spcPct val="20000"/>
              </a:spcBef>
              <a:spcAft>
                <a:spcPct val="0"/>
              </a:spcAft>
              <a:buSzPct val="80000"/>
              <a:buFont typeface="Wingdings" charset="0"/>
              <a:buChar char="l"/>
            </a:pPr>
            <a:endParaRPr kumimoji="1" lang="en-US" sz="1100" b="1" dirty="0">
              <a:solidFill>
                <a:srgbClr val="FFFFFF"/>
              </a:solidFill>
              <a:latin typeface="Arial" charset="0"/>
              <a:ea typeface="ＭＳ Ｐゴシック" charset="0"/>
              <a:cs typeface="ＭＳ Ｐゴシック" charset="0"/>
            </a:endParaRPr>
          </a:p>
          <a:p>
            <a:pPr marL="342900" indent="-342900" defTabSz="914400" eaLnBrk="0" fontAlgn="base" hangingPunct="0">
              <a:lnSpc>
                <a:spcPct val="80000"/>
              </a:lnSpc>
              <a:spcBef>
                <a:spcPct val="20000"/>
              </a:spcBef>
              <a:spcAft>
                <a:spcPct val="0"/>
              </a:spcAft>
              <a:buSzPct val="80000"/>
              <a:buFont typeface="Wingdings" charset="0"/>
              <a:buChar char="l"/>
            </a:pPr>
            <a:r>
              <a:rPr kumimoji="1" lang="en-US" sz="2800" b="1" dirty="0">
                <a:solidFill>
                  <a:srgbClr val="FFFFFF"/>
                </a:solidFill>
                <a:latin typeface="Arial" charset="0"/>
                <a:ea typeface="ＭＳ Ｐゴシック" charset="0"/>
                <a:cs typeface="ＭＳ Ｐゴシック" charset="0"/>
              </a:rPr>
              <a:t>Typology of Passover lamb (12:3-5, 27, 43, </a:t>
            </a:r>
            <a:br>
              <a:rPr kumimoji="1" lang="en-US" sz="2800" b="1" dirty="0">
                <a:solidFill>
                  <a:srgbClr val="FFFFFF"/>
                </a:solidFill>
                <a:latin typeface="Arial" charset="0"/>
                <a:ea typeface="ＭＳ Ｐゴシック" charset="0"/>
                <a:cs typeface="ＭＳ Ｐゴシック" charset="0"/>
              </a:rPr>
            </a:br>
            <a:r>
              <a:rPr kumimoji="1" lang="en-US" sz="2800" b="1" dirty="0">
                <a:solidFill>
                  <a:srgbClr val="FFFFFF"/>
                </a:solidFill>
                <a:latin typeface="Arial" charset="0"/>
                <a:ea typeface="ＭＳ Ｐゴシック" charset="0"/>
                <a:cs typeface="ＭＳ Ｐゴシック" charset="0"/>
              </a:rPr>
              <a:t>46; cf. John 1:29; 19:36; 1 Cor. 5:7-8)</a:t>
            </a:r>
          </a:p>
        </p:txBody>
      </p:sp>
    </p:spTree>
    <p:extLst>
      <p:ext uri="{BB962C8B-B14F-4D97-AF65-F5344CB8AC3E}">
        <p14:creationId xmlns:p14="http://schemas.microsoft.com/office/powerpoint/2010/main" val="3460017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Sacred Calendar Begins</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Civil Calendar Begins</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defTabSz="914400" eaLnBrk="1" hangingPunct="1">
              <a:defRPr/>
            </a:pPr>
            <a:r>
              <a:rPr lang="en-US" sz="2400" b="1" kern="0" dirty="0">
                <a:solidFill>
                  <a:srgbClr val="FFFF00"/>
                </a:solidFill>
                <a:latin typeface="Arial" charset="0"/>
                <a:ea typeface="ＭＳ Ｐゴシック" charset="0"/>
                <a:cs typeface="ＭＳ Ｐゴシック" charset="0"/>
              </a:rPr>
              <a:t>The Exodus Night:</a:t>
            </a:r>
          </a:p>
          <a:p>
            <a:pPr defTabSz="914400" eaLnBrk="1" hangingPunct="1">
              <a:defRPr/>
            </a:pPr>
            <a:endParaRPr lang="en-US" sz="2400" b="1" kern="0" dirty="0">
              <a:solidFill>
                <a:srgbClr val="FFFFFF"/>
              </a:solidFill>
              <a:latin typeface="Arial" charset="0"/>
              <a:ea typeface="ＭＳ Ｐゴシック" charset="0"/>
              <a:cs typeface="ＭＳ Ｐゴシック" charset="0"/>
            </a:endParaRPr>
          </a:p>
          <a:p>
            <a:pPr defTabSz="914400" eaLnBrk="1" hangingPunct="1">
              <a:defRPr/>
            </a:pPr>
            <a:r>
              <a:rPr lang="en-US" sz="2400" b="1" kern="0" dirty="0">
                <a:solidFill>
                  <a:srgbClr val="FFFFFF"/>
                </a:solidFill>
                <a:latin typeface="Arial" charset="0"/>
                <a:ea typeface="ＭＳ Ｐゴシック" charset="0"/>
                <a:cs typeface="ＭＳ Ｐゴシック" charset="0"/>
              </a:rPr>
              <a:t>While the Israelites were still in the land of Egypt, the L</a:t>
            </a:r>
            <a:r>
              <a:rPr lang="en-US" sz="2000" b="1" kern="0" dirty="0">
                <a:solidFill>
                  <a:srgbClr val="FFFFFF"/>
                </a:solidFill>
                <a:latin typeface="Arial" charset="0"/>
                <a:ea typeface="ＭＳ Ｐゴシック" charset="0"/>
                <a:cs typeface="ＭＳ Ｐゴシック" charset="0"/>
              </a:rPr>
              <a:t>ORD</a:t>
            </a:r>
            <a:r>
              <a:rPr lang="en-US" sz="2400" b="1" kern="0" dirty="0">
                <a:solidFill>
                  <a:srgbClr val="FFFFFF"/>
                </a:solidFill>
                <a:latin typeface="Arial" charset="0"/>
                <a:ea typeface="ＭＳ Ｐゴシック" charset="0"/>
                <a:cs typeface="ＭＳ Ｐゴシック" charset="0"/>
              </a:rPr>
              <a:t> gave the following instructions to Moses and Aaron:  </a:t>
            </a:r>
            <a:r>
              <a:rPr lang="en-US" sz="2400" b="1" kern="0" baseline="30000" dirty="0">
                <a:solidFill>
                  <a:srgbClr val="FFFFFF"/>
                </a:solidFill>
                <a:latin typeface="Arial" charset="0"/>
                <a:ea typeface="ＭＳ Ｐゴシック" charset="0"/>
                <a:cs typeface="ＭＳ Ｐゴシック" charset="0"/>
              </a:rPr>
              <a:t>2</a:t>
            </a:r>
            <a:r>
              <a:rPr lang="mr-IN" sz="2400" b="1" kern="0" dirty="0">
                <a:solidFill>
                  <a:srgbClr val="FFFFFF"/>
                </a:solidFill>
                <a:latin typeface="Arial" charset="0"/>
                <a:ea typeface="ＭＳ Ｐゴシック" charset="0"/>
                <a:cs typeface="ＭＳ Ｐゴシック" charset="0"/>
              </a:rPr>
              <a:t>"</a:t>
            </a:r>
            <a:r>
              <a:rPr lang="en-US" sz="2400" b="1" kern="0" dirty="0">
                <a:solidFill>
                  <a:srgbClr val="FFFF00"/>
                </a:solidFill>
                <a:latin typeface="Arial" charset="0"/>
                <a:ea typeface="ＭＳ Ｐゴシック" charset="0"/>
                <a:cs typeface="ＭＳ Ｐゴシック" charset="0"/>
              </a:rPr>
              <a:t>From now on, this month will be the first month of the year</a:t>
            </a:r>
            <a:r>
              <a:rPr lang="en-US" sz="2400" b="1" kern="0" dirty="0">
                <a:solidFill>
                  <a:srgbClr val="FFFFFF"/>
                </a:solidFill>
                <a:latin typeface="Arial" charset="0"/>
                <a:ea typeface="ＭＳ Ｐゴシック" charset="0"/>
                <a:cs typeface="ＭＳ Ｐゴシック" charset="0"/>
              </a:rPr>
              <a:t> for you</a:t>
            </a:r>
            <a:r>
              <a:rPr lang="mr-IN" sz="2400" b="1" kern="0" dirty="0">
                <a:solidFill>
                  <a:srgbClr val="FFFFFF"/>
                </a:solidFill>
                <a:latin typeface="Arial" charset="0"/>
                <a:ea typeface="ＭＳ Ｐゴシック" charset="0"/>
                <a:cs typeface="ＭＳ Ｐゴシック" charset="0"/>
              </a:rPr>
              <a:t>"</a:t>
            </a:r>
            <a:r>
              <a:rPr lang="en-US" sz="2400" b="1" kern="0" dirty="0">
                <a:solidFill>
                  <a:srgbClr val="FFFFFF"/>
                </a:solidFill>
                <a:latin typeface="Arial" charset="0"/>
                <a:ea typeface="ＭＳ Ｐゴシック" charset="0"/>
                <a:cs typeface="ＭＳ Ｐゴシック" charset="0"/>
              </a:rPr>
              <a:t> (Exod. 12:1-2)</a:t>
            </a:r>
          </a:p>
        </p:txBody>
      </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Mar-Apr</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en-US"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Sep-Oct</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6" name="Text Box 10"/>
          <p:cNvSpPr txBox="1">
            <a:spLocks noChangeArrowheads="1"/>
          </p:cNvSpPr>
          <p:nvPr/>
        </p:nvSpPr>
        <p:spPr bwMode="auto">
          <a:xfrm>
            <a:off x="8301039" y="73025"/>
            <a:ext cx="698178" cy="830997"/>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cs typeface="Arial"/>
              </a:rPr>
              <a:t>134</a:t>
            </a:r>
          </a:p>
          <a:p>
            <a:pPr algn="ctr" defTabSz="914400" eaLnBrk="0" fontAlgn="base" hangingPunct="0">
              <a:spcBef>
                <a:spcPct val="0"/>
              </a:spcBef>
              <a:spcAft>
                <a:spcPct val="0"/>
              </a:spcAft>
              <a:defRPr/>
            </a:pPr>
            <a:r>
              <a:rPr lang="en-US" b="1" dirty="0">
                <a:solidFill>
                  <a:srgbClr val="FFFFFF"/>
                </a:solidFill>
                <a:latin typeface="Arial"/>
                <a:cs typeface="Arial"/>
              </a:rPr>
              <a:t>221</a:t>
            </a:r>
            <a:endParaRPr lang="en-US" sz="1800" dirty="0">
              <a:solidFill>
                <a:srgbClr val="FFFFFF"/>
              </a:solidFill>
              <a:latin typeface="Arial"/>
              <a:cs typeface="Arial"/>
            </a:endParaRPr>
          </a:p>
        </p:txBody>
      </p:sp>
    </p:spTree>
    <p:extLst>
      <p:ext uri="{BB962C8B-B14F-4D97-AF65-F5344CB8AC3E}">
        <p14:creationId xmlns:p14="http://schemas.microsoft.com/office/powerpoint/2010/main" val="16787168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13</a:t>
            </a:r>
          </a:p>
        </p:txBody>
      </p:sp>
    </p:spTree>
    <p:extLst>
      <p:ext uri="{BB962C8B-B14F-4D97-AF65-F5344CB8AC3E}">
        <p14:creationId xmlns:p14="http://schemas.microsoft.com/office/powerpoint/2010/main" val="5789327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6" name="Rectangle 4"/>
          <p:cNvSpPr>
            <a:spLocks noGrp="1" noChangeArrowheads="1"/>
          </p:cNvSpPr>
          <p:nvPr>
            <p:ph type="title"/>
          </p:nvPr>
        </p:nvSpPr>
        <p:spPr>
          <a:xfrm>
            <a:off x="685800" y="0"/>
            <a:ext cx="3886200" cy="1143000"/>
          </a:xfrm>
        </p:spPr>
        <p:txBody>
          <a:bodyPr/>
          <a:lstStyle/>
          <a:p>
            <a:r>
              <a:rPr kumimoji="1" lang="en-US" sz="3200" b="1" dirty="0">
                <a:solidFill>
                  <a:srgbClr val="FFFFFF"/>
                </a:solidFill>
                <a:latin typeface="Arial" charset="0"/>
                <a:cs typeface="ＭＳ Ｐゴシック" charset="0"/>
              </a:rPr>
              <a:t>Why is the Exodus so significant?</a:t>
            </a:r>
            <a:endParaRPr kumimoji="1" lang="en-US" sz="4000" b="1" dirty="0">
              <a:solidFill>
                <a:srgbClr val="FFFFFF"/>
              </a:solidFill>
              <a:latin typeface="Arial" charset="0"/>
              <a:cs typeface="ＭＳ Ｐゴシック" charset="0"/>
            </a:endParaRPr>
          </a:p>
        </p:txBody>
      </p:sp>
      <p:sp>
        <p:nvSpPr>
          <p:cNvPr id="5" name="Rectangle 2"/>
          <p:cNvSpPr txBox="1">
            <a:spLocks noChangeArrowheads="1"/>
          </p:cNvSpPr>
          <p:nvPr/>
        </p:nvSpPr>
        <p:spPr bwMode="auto">
          <a:xfrm>
            <a:off x="838200" y="1295400"/>
            <a:ext cx="3352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lnSpc>
                <a:spcPct val="80000"/>
              </a:lnSpc>
              <a:spcBef>
                <a:spcPct val="20000"/>
              </a:spcBef>
              <a:spcAft>
                <a:spcPct val="0"/>
              </a:spcAft>
              <a:buSzPct val="80000"/>
              <a:buFont typeface="Wingdings" charset="0"/>
              <a:buChar char="l"/>
            </a:pPr>
            <a:r>
              <a:rPr kumimoji="1" lang="en-US" sz="2800" b="1">
                <a:solidFill>
                  <a:srgbClr val="FFFFFF"/>
                </a:solidFill>
                <a:latin typeface="Arial" charset="0"/>
              </a:rPr>
              <a:t>Beginning of the nation (6:6-8)</a:t>
            </a:r>
          </a:p>
          <a:p>
            <a:pPr defTabSz="914400" eaLnBrk="0" fontAlgn="base" hangingPunct="0">
              <a:lnSpc>
                <a:spcPct val="80000"/>
              </a:lnSpc>
              <a:spcBef>
                <a:spcPct val="20000"/>
              </a:spcBef>
              <a:spcAft>
                <a:spcPct val="0"/>
              </a:spcAft>
              <a:buSzPct val="80000"/>
              <a:buFont typeface="Wingdings" charset="0"/>
              <a:buChar char="l"/>
            </a:pPr>
            <a:endParaRPr kumimoji="1" lang="en-US" sz="2800" b="1">
              <a:solidFill>
                <a:srgbClr val="FFFFFF"/>
              </a:solidFill>
              <a:latin typeface="Arial" charset="0"/>
            </a:endParaRPr>
          </a:p>
          <a:p>
            <a:pPr defTabSz="914400" eaLnBrk="0" fontAlgn="base" hangingPunct="0">
              <a:lnSpc>
                <a:spcPct val="80000"/>
              </a:lnSpc>
              <a:spcBef>
                <a:spcPct val="20000"/>
              </a:spcBef>
              <a:spcAft>
                <a:spcPct val="0"/>
              </a:spcAft>
              <a:buSzPct val="80000"/>
              <a:buFont typeface="Wingdings" charset="0"/>
              <a:buChar char="l"/>
            </a:pPr>
            <a:r>
              <a:rPr kumimoji="1" lang="en-US" sz="2800" b="1">
                <a:solidFill>
                  <a:srgbClr val="FFFFFF"/>
                </a:solidFill>
                <a:latin typeface="Arial" charset="0"/>
              </a:rPr>
              <a:t>New calendar (12:2)</a:t>
            </a:r>
          </a:p>
          <a:p>
            <a:pPr defTabSz="914400" eaLnBrk="0" fontAlgn="base" hangingPunct="0">
              <a:lnSpc>
                <a:spcPct val="80000"/>
              </a:lnSpc>
              <a:spcBef>
                <a:spcPct val="20000"/>
              </a:spcBef>
              <a:spcAft>
                <a:spcPct val="0"/>
              </a:spcAft>
              <a:buSzPct val="80000"/>
              <a:buFont typeface="Wingdings" charset="0"/>
              <a:buChar char="l"/>
            </a:pPr>
            <a:endParaRPr kumimoji="1" lang="en-US" sz="2800" b="1">
              <a:solidFill>
                <a:srgbClr val="FFFFFF"/>
              </a:solidFill>
              <a:latin typeface="Arial" charset="0"/>
            </a:endParaRPr>
          </a:p>
          <a:p>
            <a:pPr defTabSz="914400" eaLnBrk="0" fontAlgn="base" hangingPunct="0">
              <a:lnSpc>
                <a:spcPct val="80000"/>
              </a:lnSpc>
              <a:spcBef>
                <a:spcPct val="20000"/>
              </a:spcBef>
              <a:spcAft>
                <a:spcPct val="0"/>
              </a:spcAft>
              <a:buSzPct val="80000"/>
              <a:buFont typeface="Wingdings" charset="0"/>
              <a:buChar char="l"/>
            </a:pPr>
            <a:r>
              <a:rPr kumimoji="1" lang="en-US" sz="2800" b="1">
                <a:solidFill>
                  <a:srgbClr val="FFFFFF"/>
                </a:solidFill>
                <a:latin typeface="Arial" charset="0"/>
              </a:rPr>
              <a:t>Response of faith to receive new life</a:t>
            </a:r>
          </a:p>
        </p:txBody>
      </p:sp>
    </p:spTree>
    <p:extLst>
      <p:ext uri="{BB962C8B-B14F-4D97-AF65-F5344CB8AC3E}">
        <p14:creationId xmlns:p14="http://schemas.microsoft.com/office/powerpoint/2010/main" val="456042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14</a:t>
            </a:r>
          </a:p>
        </p:txBody>
      </p:sp>
    </p:spTree>
    <p:extLst>
      <p:ext uri="{BB962C8B-B14F-4D97-AF65-F5344CB8AC3E}">
        <p14:creationId xmlns:p14="http://schemas.microsoft.com/office/powerpoint/2010/main" val="3718862197"/>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45442" name="Picture 2" descr="Pesache ba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9640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3" name="Text Box 4"/>
          <p:cNvSpPr txBox="1">
            <a:spLocks noChangeArrowheads="1"/>
          </p:cNvSpPr>
          <p:nvPr/>
        </p:nvSpPr>
        <p:spPr bwMode="auto">
          <a:xfrm>
            <a:off x="10260013" y="1628775"/>
            <a:ext cx="4206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5" name="Text Box 8"/>
          <p:cNvSpPr txBox="1">
            <a:spLocks noChangeArrowheads="1"/>
          </p:cNvSpPr>
          <p:nvPr/>
        </p:nvSpPr>
        <p:spPr bwMode="auto">
          <a:xfrm>
            <a:off x="9469438" y="3917950"/>
            <a:ext cx="5580062" cy="769938"/>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50000"/>
              </a:spcBef>
              <a:spcAft>
                <a:spcPct val="0"/>
              </a:spcAft>
              <a:defRPr/>
            </a:pPr>
            <a:r>
              <a:rPr lang="en-US" sz="4400" i="1" dirty="0">
                <a:solidFill>
                  <a:srgbClr val="FFE595"/>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rPr>
              <a:t>The Passover Meal</a:t>
            </a:r>
            <a:endParaRPr lang="en-US" sz="4400" i="1" dirty="0">
              <a:solidFill>
                <a:srgbClr val="CFF989"/>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endParaRPr>
          </a:p>
        </p:txBody>
      </p:sp>
      <p:sp>
        <p:nvSpPr>
          <p:cNvPr id="445445" name="Rectangle 10"/>
          <p:cNvSpPr>
            <a:spLocks noChangeArrowheads="1"/>
          </p:cNvSpPr>
          <p:nvPr/>
        </p:nvSpPr>
        <p:spPr bwMode="auto">
          <a:xfrm>
            <a:off x="13476288" y="379095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Arial" charset="0"/>
              <a:ea typeface="ヒラギノ角ゴ Pro W3" charset="0"/>
              <a:cs typeface="ヒラギノ角ゴ Pro W3" charset="0"/>
            </a:endParaRPr>
          </a:p>
        </p:txBody>
      </p:sp>
      <p:sp>
        <p:nvSpPr>
          <p:cNvPr id="7" name="Text Box 11"/>
          <p:cNvSpPr txBox="1">
            <a:spLocks noChangeArrowheads="1"/>
          </p:cNvSpPr>
          <p:nvPr/>
        </p:nvSpPr>
        <p:spPr bwMode="auto">
          <a:xfrm>
            <a:off x="9513888" y="5010150"/>
            <a:ext cx="5791200" cy="646113"/>
          </a:xfrm>
          <a:prstGeom prst="rect">
            <a:avLst/>
          </a:prstGeom>
          <a:noFill/>
          <a:ln w="9525">
            <a:noFill/>
            <a:miter lim="800000"/>
            <a:headEnd/>
            <a:tailEnd/>
          </a:ln>
          <a:effectLst>
            <a:outerShdw blurRad="63500" dist="152394" dir="2459995"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50000"/>
              </a:spcBef>
              <a:spcAft>
                <a:spcPct val="0"/>
              </a:spcAft>
              <a:defRPr/>
            </a:pPr>
            <a:r>
              <a:rPr lang="en-US" sz="3600" dirty="0">
                <a:solidFill>
                  <a:srgbClr val="FFFFFF"/>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rPr>
              <a:t>LUKE 22:7-38</a:t>
            </a:r>
            <a:endParaRPr lang="en-US" sz="4000" dirty="0">
              <a:solidFill>
                <a:srgbClr val="FFFFFF"/>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endParaRPr>
          </a:p>
        </p:txBody>
      </p:sp>
      <p:sp>
        <p:nvSpPr>
          <p:cNvPr id="124930" name="Title 1"/>
          <p:cNvSpPr>
            <a:spLocks noGrp="1"/>
          </p:cNvSpPr>
          <p:nvPr>
            <p:ph type="ctrTitle"/>
          </p:nvPr>
        </p:nvSpPr>
        <p:spPr>
          <a:xfrm>
            <a:off x="9396536" y="1916832"/>
            <a:ext cx="9144000" cy="1728192"/>
          </a:xfrm>
        </p:spPr>
        <p:txBody>
          <a:bodyPr/>
          <a:lstStyle/>
          <a:p>
            <a:pPr algn="l">
              <a:spcBef>
                <a:spcPct val="50000"/>
              </a:spcBef>
              <a:defRPr/>
            </a:pPr>
            <a:r>
              <a:rPr lang="en-US" sz="9600" dirty="0">
                <a:solidFill>
                  <a:srgbClr val="EFE409"/>
                </a:solidFill>
                <a:effectLst>
                  <a:glow rad="139700">
                    <a:schemeClr val="tx1">
                      <a:alpha val="99000"/>
                    </a:schemeClr>
                  </a:glow>
                </a:effectLst>
                <a:latin typeface="Times New Roman"/>
                <a:ea typeface="ヒラギノ角ゴ Pro W3" charset="0"/>
                <a:cs typeface="Times New Roman"/>
              </a:rPr>
              <a:t>PES</a:t>
            </a:r>
            <a:r>
              <a:rPr lang="en-US" sz="16600" dirty="0">
                <a:solidFill>
                  <a:srgbClr val="EFE409"/>
                </a:solidFill>
                <a:effectLst>
                  <a:glow rad="139700">
                    <a:schemeClr val="tx1">
                      <a:alpha val="99000"/>
                    </a:schemeClr>
                  </a:glow>
                </a:effectLst>
                <a:latin typeface="Times New Roman"/>
                <a:ea typeface="ヒラギノ角ゴ Pro W3" charset="0"/>
                <a:cs typeface="Times New Roman"/>
              </a:rPr>
              <a:t>A</a:t>
            </a:r>
            <a:r>
              <a:rPr lang="en-US" sz="9600" dirty="0">
                <a:solidFill>
                  <a:srgbClr val="EFE409"/>
                </a:solidFill>
                <a:effectLst>
                  <a:glow rad="139700">
                    <a:schemeClr val="tx1">
                      <a:alpha val="99000"/>
                    </a:schemeClr>
                  </a:glow>
                </a:effectLst>
                <a:latin typeface="Times New Roman"/>
                <a:ea typeface="ヒラギノ角ゴ Pro W3" charset="0"/>
                <a:cs typeface="Times New Roman"/>
              </a:rPr>
              <a:t>CH</a:t>
            </a:r>
            <a:endParaRPr lang="en-US" sz="6600" dirty="0">
              <a:solidFill>
                <a:srgbClr val="EFE409"/>
              </a:solidFill>
              <a:effectLst>
                <a:glow rad="139700">
                  <a:schemeClr val="tx1">
                    <a:alpha val="99000"/>
                  </a:schemeClr>
                </a:glow>
              </a:effectLst>
              <a:latin typeface="Times New Roman"/>
              <a:ea typeface="ヒラギノ角ゴ Pro W3" charset="0"/>
              <a:cs typeface="Times New Roman"/>
            </a:endParaRPr>
          </a:p>
        </p:txBody>
      </p:sp>
    </p:spTree>
    <p:extLst>
      <p:ext uri="{BB962C8B-B14F-4D97-AF65-F5344CB8AC3E}">
        <p14:creationId xmlns:p14="http://schemas.microsoft.com/office/powerpoint/2010/main" val="25532445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16</a:t>
            </a:r>
          </a:p>
        </p:txBody>
      </p:sp>
    </p:spTree>
    <p:extLst>
      <p:ext uri="{BB962C8B-B14F-4D97-AF65-F5344CB8AC3E}">
        <p14:creationId xmlns:p14="http://schemas.microsoft.com/office/powerpoint/2010/main" val="39178163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pic>
        <p:nvPicPr>
          <p:cNvPr id="451586" name="Picture 3" descr="OMSSO0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47664" y="0"/>
            <a:ext cx="4984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41" name="Rectangle 5"/>
          <p:cNvSpPr>
            <a:spLocks noGrp="1" noChangeArrowheads="1"/>
          </p:cNvSpPr>
          <p:nvPr>
            <p:ph type="title" idx="4294967295"/>
          </p:nvPr>
        </p:nvSpPr>
        <p:spPr>
          <a:xfrm>
            <a:off x="1361046" y="5373216"/>
            <a:ext cx="7772400" cy="1323439"/>
          </a:xfrm>
          <a:effectLst>
            <a:outerShdw blurRad="63500" dist="38099" dir="2700000" algn="ctr" rotWithShape="0">
              <a:schemeClr val="tx1">
                <a:alpha val="74998"/>
              </a:schemeClr>
            </a:outerShdw>
          </a:effectLst>
        </p:spPr>
        <p:txBody>
          <a:bodyPr anchor="b">
            <a:spAutoFit/>
          </a:bodyPr>
          <a:lstStyle/>
          <a:p>
            <a:pPr algn="r" eaLnBrk="1" hangingPunct="1">
              <a:spcBef>
                <a:spcPct val="50000"/>
              </a:spcBef>
              <a:defRPr/>
            </a:pPr>
            <a:r>
              <a:rPr lang="en-US" sz="4000" b="1">
                <a:solidFill>
                  <a:schemeClr val="bg1"/>
                </a:solidFill>
                <a:ea typeface="ＭＳ Ｐゴシック" pitchFamily="-112" charset="-128"/>
                <a:cs typeface="ＭＳ Ｐゴシック" pitchFamily="-112" charset="-128"/>
              </a:rPr>
              <a:t>Manna </a:t>
            </a:r>
            <a:br>
              <a:rPr lang="en-US" sz="4000" b="1">
                <a:solidFill>
                  <a:schemeClr val="bg1"/>
                </a:solidFill>
                <a:ea typeface="ＭＳ Ｐゴシック" pitchFamily="-112" charset="-128"/>
                <a:cs typeface="ＭＳ Ｐゴシック" pitchFamily="-112" charset="-128"/>
              </a:rPr>
            </a:br>
            <a:r>
              <a:rPr lang="en-US" sz="4000" b="1">
                <a:solidFill>
                  <a:schemeClr val="bg1"/>
                </a:solidFill>
                <a:ea typeface="ＭＳ Ｐゴシック" pitchFamily="-112" charset="-128"/>
                <a:cs typeface="ＭＳ Ｐゴシック" pitchFamily="-112" charset="-128"/>
              </a:rPr>
              <a:t>(Exod 16)</a:t>
            </a:r>
          </a:p>
        </p:txBody>
      </p:sp>
    </p:spTree>
    <p:extLst>
      <p:ext uri="{BB962C8B-B14F-4D97-AF65-F5344CB8AC3E}">
        <p14:creationId xmlns:p14="http://schemas.microsoft.com/office/powerpoint/2010/main" val="1940175273"/>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455682" name="Picture 3" descr="tabernacle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0"/>
            <a:ext cx="8386762"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44" name="Rectangle 4"/>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dirty="0">
                <a:effectLst>
                  <a:glow rad="317500">
                    <a:schemeClr val="bg2">
                      <a:alpha val="90000"/>
                    </a:schemeClr>
                  </a:glow>
                </a:effectLst>
                <a:latin typeface="Arial"/>
                <a:cs typeface="Arial"/>
              </a:rPr>
              <a:t>The Cloud</a:t>
            </a:r>
          </a:p>
        </p:txBody>
      </p:sp>
      <p:sp>
        <p:nvSpPr>
          <p:cNvPr id="455684"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55685"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4144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defTabSz="914400" fontAlgn="base">
              <a:spcBef>
                <a:spcPct val="0"/>
              </a:spcBef>
              <a:spcAft>
                <a:spcPct val="0"/>
              </a:spcAft>
              <a:defRPr/>
            </a:pPr>
            <a:r>
              <a:rPr lang="en-US" sz="3600" dirty="0">
                <a:solidFill>
                  <a:srgbClr val="FFFFFF"/>
                </a:solidFill>
                <a:effectLst>
                  <a:glow rad="317500">
                    <a:srgbClr val="212121">
                      <a:alpha val="90000"/>
                    </a:srgbClr>
                  </a:glow>
                </a:effectLst>
                <a:ea typeface="ＭＳ Ｐゴシック"/>
              </a:rPr>
              <a:t>Exodus 40;</a:t>
            </a:r>
            <a:br>
              <a:rPr lang="en-US" sz="3600" dirty="0">
                <a:solidFill>
                  <a:srgbClr val="FFFFFF"/>
                </a:solidFill>
                <a:effectLst>
                  <a:glow rad="317500">
                    <a:srgbClr val="212121">
                      <a:alpha val="90000"/>
                    </a:srgbClr>
                  </a:glow>
                </a:effectLst>
                <a:ea typeface="ＭＳ Ｐゴシック"/>
              </a:rPr>
            </a:br>
            <a:r>
              <a:rPr lang="en-US" sz="3600" dirty="0">
                <a:solidFill>
                  <a:srgbClr val="FFFFFF"/>
                </a:solidFill>
                <a:effectLst>
                  <a:glow rad="317500">
                    <a:srgbClr val="212121">
                      <a:alpha val="90000"/>
                    </a:srgbClr>
                  </a:glow>
                </a:effectLst>
                <a:ea typeface="ＭＳ Ｐゴシック"/>
              </a:rPr>
              <a:t>1 Cor. 10:1-4</a:t>
            </a:r>
          </a:p>
        </p:txBody>
      </p:sp>
    </p:spTree>
    <p:extLst>
      <p:ext uri="{BB962C8B-B14F-4D97-AF65-F5344CB8AC3E}">
        <p14:creationId xmlns:p14="http://schemas.microsoft.com/office/powerpoint/2010/main" val="1614149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6770"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900" b="1">
                <a:solidFill>
                  <a:srgbClr val="FFFFFF"/>
                </a:solidFill>
              </a:rPr>
              <a:t>©2003 TBBMI</a:t>
            </a:r>
          </a:p>
        </p:txBody>
      </p:sp>
      <p:sp>
        <p:nvSpPr>
          <p:cNvPr id="851972"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7.5.03a.</a:t>
            </a:r>
          </a:p>
        </p:txBody>
      </p:sp>
      <p:sp>
        <p:nvSpPr>
          <p:cNvPr id="85197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19</a:t>
            </a:r>
          </a:p>
        </p:txBody>
      </p:sp>
      <p:sp>
        <p:nvSpPr>
          <p:cNvPr id="416773" name="Rectangle 6"/>
          <p:cNvSpPr>
            <a:spLocks noGrp="1" noChangeArrowheads="1"/>
          </p:cNvSpPr>
          <p:nvPr>
            <p:ph type="ctrTitle"/>
          </p:nvPr>
        </p:nvSpPr>
        <p:spPr>
          <a:xfrm>
            <a:off x="-228600" y="-152400"/>
            <a:ext cx="8688388" cy="3657600"/>
          </a:xfrm>
        </p:spPr>
        <p:txBody>
          <a:bodyPr/>
          <a:lstStyle/>
          <a:p>
            <a:pPr eaLnBrk="1" hangingPunct="1"/>
            <a:r>
              <a:rPr lang="en-US" altLang="zh-CN" sz="10600">
                <a:latin typeface="Arial" charset="0"/>
                <a:ea typeface="ＭＳ Ｐゴシック" charset="0"/>
              </a:rPr>
              <a:t>Key Word for Genesis:</a:t>
            </a:r>
          </a:p>
        </p:txBody>
      </p:sp>
      <p:sp>
        <p:nvSpPr>
          <p:cNvPr id="416774"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Election</a:t>
            </a:r>
          </a:p>
        </p:txBody>
      </p:sp>
      <p:sp>
        <p:nvSpPr>
          <p:cNvPr id="416775" name="Text Box 8"/>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Tree>
    <p:extLst>
      <p:ext uri="{BB962C8B-B14F-4D97-AF65-F5344CB8AC3E}">
        <p14:creationId xmlns:p14="http://schemas.microsoft.com/office/powerpoint/2010/main" val="2641964134"/>
      </p:ext>
    </p:extLst>
  </p:cSld>
  <p:clrMapOvr>
    <a:masterClrMapping/>
  </p:clrMapOvr>
  <p:transition>
    <p:wheel spokes="0"/>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57730"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457731"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7732"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a:effectLst>
                  <a:glow rad="317500">
                    <a:schemeClr val="bg2">
                      <a:alpha val="90000"/>
                    </a:schemeClr>
                  </a:glow>
                </a:effectLst>
                <a:latin typeface="Arial"/>
                <a:cs typeface="Arial"/>
              </a:rPr>
              <a:t>The Sea</a:t>
            </a:r>
          </a:p>
        </p:txBody>
      </p:sp>
      <p:sp>
        <p:nvSpPr>
          <p:cNvPr id="8"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defTabSz="914400" fontAlgn="base">
              <a:spcBef>
                <a:spcPct val="0"/>
              </a:spcBef>
              <a:spcAft>
                <a:spcPct val="0"/>
              </a:spcAft>
              <a:defRPr/>
            </a:pPr>
            <a:r>
              <a:rPr lang="en-US" sz="3600" dirty="0">
                <a:solidFill>
                  <a:srgbClr val="FFFFFF"/>
                </a:solidFill>
                <a:effectLst>
                  <a:glow rad="317500">
                    <a:srgbClr val="212121">
                      <a:alpha val="90000"/>
                    </a:srgbClr>
                  </a:glow>
                </a:effectLst>
                <a:ea typeface="ＭＳ Ｐゴシック"/>
              </a:rPr>
              <a:t>Exodus 40;</a:t>
            </a:r>
            <a:br>
              <a:rPr lang="en-US" sz="3600" dirty="0">
                <a:solidFill>
                  <a:srgbClr val="FFFFFF"/>
                </a:solidFill>
                <a:effectLst>
                  <a:glow rad="317500">
                    <a:srgbClr val="212121">
                      <a:alpha val="90000"/>
                    </a:srgbClr>
                  </a:glow>
                </a:effectLst>
                <a:ea typeface="ＭＳ Ｐゴシック"/>
              </a:rPr>
            </a:br>
            <a:r>
              <a:rPr lang="en-US" sz="3600" dirty="0">
                <a:solidFill>
                  <a:srgbClr val="FFFFFF"/>
                </a:solidFill>
                <a:effectLst>
                  <a:glow rad="317500">
                    <a:srgbClr val="212121">
                      <a:alpha val="90000"/>
                    </a:srgbClr>
                  </a:glow>
                </a:effectLst>
                <a:ea typeface="ＭＳ Ｐゴシック"/>
              </a:rPr>
              <a:t>1 Cor. 10:1-4</a:t>
            </a:r>
          </a:p>
        </p:txBody>
      </p:sp>
    </p:spTree>
    <p:extLst>
      <p:ext uri="{BB962C8B-B14F-4D97-AF65-F5344CB8AC3E}">
        <p14:creationId xmlns:p14="http://schemas.microsoft.com/office/powerpoint/2010/main" val="2320693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dirty="0">
                <a:effectLst>
                  <a:glow rad="317500">
                    <a:schemeClr val="bg2">
                      <a:alpha val="90000"/>
                    </a:schemeClr>
                  </a:glow>
                </a:effectLst>
                <a:latin typeface="Arial"/>
                <a:cs typeface="Arial"/>
              </a:rPr>
              <a:t>The Leader</a:t>
            </a:r>
          </a:p>
        </p:txBody>
      </p:sp>
      <p:sp>
        <p:nvSpPr>
          <p:cNvPr id="459779"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459780"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defTabSz="914400" fontAlgn="base">
              <a:spcBef>
                <a:spcPct val="0"/>
              </a:spcBef>
              <a:spcAft>
                <a:spcPct val="0"/>
              </a:spcAft>
              <a:defRPr/>
            </a:pPr>
            <a:r>
              <a:rPr lang="en-US" sz="3600" dirty="0">
                <a:solidFill>
                  <a:srgbClr val="FFFFFF"/>
                </a:solidFill>
                <a:effectLst>
                  <a:glow rad="317500">
                    <a:srgbClr val="212121">
                      <a:alpha val="90000"/>
                    </a:srgbClr>
                  </a:glow>
                </a:effectLst>
                <a:ea typeface="ＭＳ Ｐゴシック"/>
              </a:rPr>
              <a:t>Exodus 40;</a:t>
            </a:r>
            <a:br>
              <a:rPr lang="en-US" sz="3600" dirty="0">
                <a:solidFill>
                  <a:srgbClr val="FFFFFF"/>
                </a:solidFill>
                <a:effectLst>
                  <a:glow rad="317500">
                    <a:srgbClr val="212121">
                      <a:alpha val="90000"/>
                    </a:srgbClr>
                  </a:glow>
                </a:effectLst>
                <a:ea typeface="ＭＳ Ｐゴシック"/>
              </a:rPr>
            </a:br>
            <a:r>
              <a:rPr lang="en-US" sz="3600" dirty="0">
                <a:solidFill>
                  <a:srgbClr val="FFFFFF"/>
                </a:solidFill>
                <a:effectLst>
                  <a:glow rad="317500">
                    <a:srgbClr val="212121">
                      <a:alpha val="90000"/>
                    </a:srgbClr>
                  </a:glow>
                </a:effectLst>
                <a:ea typeface="ＭＳ Ｐゴシック"/>
              </a:rPr>
              <a:t>1 Cor. 10:1-4</a:t>
            </a:r>
          </a:p>
        </p:txBody>
      </p:sp>
    </p:spTree>
    <p:extLst>
      <p:ext uri="{BB962C8B-B14F-4D97-AF65-F5344CB8AC3E}">
        <p14:creationId xmlns:p14="http://schemas.microsoft.com/office/powerpoint/2010/main" val="525838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47587"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a:effectLst>
                  <a:glow rad="317500">
                    <a:schemeClr val="bg2">
                      <a:alpha val="90000"/>
                    </a:schemeClr>
                  </a:glow>
                </a:effectLst>
                <a:latin typeface="Arial"/>
                <a:cs typeface="Arial"/>
              </a:rPr>
              <a:t>The Food</a:t>
            </a:r>
          </a:p>
        </p:txBody>
      </p:sp>
      <p:sp>
        <p:nvSpPr>
          <p:cNvPr id="461827"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461828" name="Picture 5" descr="mannagath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050" y="1397000"/>
            <a:ext cx="4679950" cy="546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defTabSz="914400" fontAlgn="base">
              <a:spcBef>
                <a:spcPct val="0"/>
              </a:spcBef>
              <a:spcAft>
                <a:spcPct val="0"/>
              </a:spcAft>
              <a:defRPr/>
            </a:pPr>
            <a:r>
              <a:rPr lang="en-US" sz="3600" dirty="0">
                <a:solidFill>
                  <a:srgbClr val="FFFFFF"/>
                </a:solidFill>
                <a:effectLst>
                  <a:glow rad="317500">
                    <a:srgbClr val="212121">
                      <a:alpha val="90000"/>
                    </a:srgbClr>
                  </a:glow>
                </a:effectLst>
                <a:ea typeface="ＭＳ Ｐゴシック"/>
              </a:rPr>
              <a:t>Exodus 40;</a:t>
            </a:r>
            <a:br>
              <a:rPr lang="en-US" sz="3600" dirty="0">
                <a:solidFill>
                  <a:srgbClr val="FFFFFF"/>
                </a:solidFill>
                <a:effectLst>
                  <a:glow rad="317500">
                    <a:srgbClr val="212121">
                      <a:alpha val="90000"/>
                    </a:srgbClr>
                  </a:glow>
                </a:effectLst>
                <a:ea typeface="ＭＳ Ｐゴシック"/>
              </a:rPr>
            </a:br>
            <a:r>
              <a:rPr lang="en-US" sz="3600" dirty="0">
                <a:solidFill>
                  <a:srgbClr val="FFFFFF"/>
                </a:solidFill>
                <a:effectLst>
                  <a:glow rad="317500">
                    <a:srgbClr val="212121">
                      <a:alpha val="90000"/>
                    </a:srgbClr>
                  </a:glow>
                </a:effectLst>
                <a:ea typeface="ＭＳ Ｐゴシック"/>
              </a:rPr>
              <a:t>1 Cor. 10:1-4</a:t>
            </a:r>
          </a:p>
        </p:txBody>
      </p:sp>
    </p:spTree>
    <p:extLst>
      <p:ext uri="{BB962C8B-B14F-4D97-AF65-F5344CB8AC3E}">
        <p14:creationId xmlns:p14="http://schemas.microsoft.com/office/powerpoint/2010/main" val="1036067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17</a:t>
            </a:r>
          </a:p>
        </p:txBody>
      </p:sp>
    </p:spTree>
    <p:extLst>
      <p:ext uri="{BB962C8B-B14F-4D97-AF65-F5344CB8AC3E}">
        <p14:creationId xmlns:p14="http://schemas.microsoft.com/office/powerpoint/2010/main" val="2312058800"/>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463874" name="Picture 3" descr="moses_water_from_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9150" y="0"/>
            <a:ext cx="5530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9636" name="Rectangle 4"/>
          <p:cNvSpPr>
            <a:spLocks noGrp="1"/>
          </p:cNvSpPr>
          <p:nvPr>
            <p:ph type="title"/>
          </p:nvPr>
        </p:nvSpPr>
        <p:spPr>
          <a:xfrm>
            <a:off x="685800" y="304800"/>
            <a:ext cx="7770813" cy="762000"/>
          </a:xfrm>
        </p:spPr>
        <p:txBody>
          <a:bodyPr>
            <a:normAutofit fontScale="90000"/>
          </a:bodyPr>
          <a:lstStyle/>
          <a:p>
            <a:pPr marL="715963" indent="-715963" algn="l">
              <a:defRPr/>
            </a:pPr>
            <a:r>
              <a:rPr lang="en-US" b="1" kern="1200">
                <a:effectLst>
                  <a:glow rad="317500">
                    <a:schemeClr val="bg2">
                      <a:alpha val="90000"/>
                    </a:schemeClr>
                  </a:glow>
                </a:effectLst>
                <a:latin typeface="Arial"/>
                <a:cs typeface="Arial"/>
              </a:rPr>
              <a:t>The Water</a:t>
            </a:r>
          </a:p>
        </p:txBody>
      </p:sp>
      <p:sp>
        <p:nvSpPr>
          <p:cNvPr id="463876"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defTabSz="914400" fontAlgn="base">
              <a:spcBef>
                <a:spcPct val="0"/>
              </a:spcBef>
              <a:spcAft>
                <a:spcPct val="0"/>
              </a:spcAft>
              <a:defRPr/>
            </a:pPr>
            <a:r>
              <a:rPr lang="en-US" sz="3600" dirty="0">
                <a:solidFill>
                  <a:srgbClr val="FFFFFF"/>
                </a:solidFill>
                <a:effectLst>
                  <a:glow rad="317500">
                    <a:srgbClr val="212121">
                      <a:alpha val="90000"/>
                    </a:srgbClr>
                  </a:glow>
                </a:effectLst>
                <a:ea typeface="ＭＳ Ｐゴシック"/>
              </a:rPr>
              <a:t>Exodus 40;</a:t>
            </a:r>
            <a:br>
              <a:rPr lang="en-US" sz="3600" dirty="0">
                <a:solidFill>
                  <a:srgbClr val="FFFFFF"/>
                </a:solidFill>
                <a:effectLst>
                  <a:glow rad="317500">
                    <a:srgbClr val="212121">
                      <a:alpha val="90000"/>
                    </a:srgbClr>
                  </a:glow>
                </a:effectLst>
                <a:ea typeface="ＭＳ Ｐゴシック"/>
              </a:rPr>
            </a:br>
            <a:r>
              <a:rPr lang="en-US" sz="3600" dirty="0">
                <a:solidFill>
                  <a:srgbClr val="FFFFFF"/>
                </a:solidFill>
                <a:effectLst>
                  <a:glow rad="317500">
                    <a:srgbClr val="212121">
                      <a:alpha val="90000"/>
                    </a:srgbClr>
                  </a:glow>
                </a:effectLst>
                <a:ea typeface="ＭＳ Ｐゴシック"/>
              </a:rPr>
              <a:t>1 Cor. 10:1-4</a:t>
            </a:r>
          </a:p>
        </p:txBody>
      </p:sp>
    </p:spTree>
    <p:extLst>
      <p:ext uri="{BB962C8B-B14F-4D97-AF65-F5344CB8AC3E}">
        <p14:creationId xmlns:p14="http://schemas.microsoft.com/office/powerpoint/2010/main" val="4286640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18</a:t>
            </a:r>
          </a:p>
        </p:txBody>
      </p:sp>
    </p:spTree>
    <p:extLst>
      <p:ext uri="{BB962C8B-B14F-4D97-AF65-F5344CB8AC3E}">
        <p14:creationId xmlns:p14="http://schemas.microsoft.com/office/powerpoint/2010/main" val="3279853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449538"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56966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3200" dirty="0">
                <a:solidFill>
                  <a:srgbClr val="FFFFFF"/>
                </a:solidFill>
                <a:effectLst/>
                <a:ea typeface="ＭＳ Ｐゴシック" pitchFamily="-112" charset="-128"/>
                <a:cs typeface="ＭＳ Ｐゴシック" pitchFamily="-112" charset="-128"/>
              </a:rPr>
              <a:t>Traditional Route of the Exodus</a:t>
            </a: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Goshen</a:t>
            </a: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err="1">
                <a:solidFill>
                  <a:srgbClr val="F1F7E9">
                    <a:lumMod val="10000"/>
                  </a:srgbClr>
                </a:solidFill>
                <a:effectLst/>
                <a:ea typeface="ＭＳ Ｐゴシック" pitchFamily="-112" charset="-128"/>
                <a:cs typeface="ＭＳ Ｐゴシック" pitchFamily="-112" charset="-128"/>
              </a:rPr>
              <a:t>Midian</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1322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Mt. Sinai</a:t>
            </a: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Canaan</a:t>
            </a: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Egypt</a:t>
            </a: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Nile River</a:t>
            </a: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defTabSz="914400" eaLnBrk="1" hangingPunct="1">
              <a:spcBef>
                <a:spcPct val="50000"/>
              </a:spcBef>
              <a:defRPr/>
            </a:pPr>
            <a:r>
              <a:rPr kumimoji="0" lang="en-US" sz="2400" dirty="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594867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2226"/>
            <a:ext cx="5974537" cy="682577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Jesus is our New Exodus who delivers us from sin as our Passover Lamb—and this shows his power and care. </a:t>
            </a:r>
          </a:p>
        </p:txBody>
      </p:sp>
    </p:spTree>
    <p:extLst>
      <p:ext uri="{BB962C8B-B14F-4D97-AF65-F5344CB8AC3E}">
        <p14:creationId xmlns:p14="http://schemas.microsoft.com/office/powerpoint/2010/main" val="28154909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dirty="0">
                <a:solidFill>
                  <a:srgbClr val="FFFFFF"/>
                </a:solidFill>
                <a:effectLst>
                  <a:glow rad="101600">
                    <a:srgbClr val="000000">
                      <a:alpha val="75000"/>
                    </a:srgbClr>
                  </a:glow>
                </a:effectLst>
              </a:rPr>
              <a:t>"And beginning with Moses and all the Prophets, he explained to them what was said in all the Scriptures concerning himself" </a:t>
            </a:r>
            <a:br>
              <a:rPr lang="en-US" dirty="0">
                <a:solidFill>
                  <a:srgbClr val="FFFFFF"/>
                </a:solidFill>
                <a:effectLst>
                  <a:glow rad="101600">
                    <a:srgbClr val="000000">
                      <a:alpha val="75000"/>
                    </a:srgbClr>
                  </a:glow>
                </a:effectLst>
              </a:rPr>
            </a:br>
            <a:r>
              <a:rPr lang="en-US" dirty="0">
                <a:solidFill>
                  <a:srgbClr val="FFFFFF"/>
                </a:solidFill>
                <a:effectLst>
                  <a:glow rad="101600">
                    <a:srgbClr val="000000">
                      <a:alpha val="75000"/>
                    </a:srgbClr>
                  </a:glow>
                </a:effectLst>
              </a:rPr>
              <a:t>(Luke 24:27 </a:t>
            </a:r>
            <a:r>
              <a:rPr lang="en-US" sz="3600" dirty="0">
                <a:solidFill>
                  <a:srgbClr val="FFFFFF"/>
                </a:solidFill>
                <a:effectLst>
                  <a:glow rad="101600">
                    <a:srgbClr val="000000">
                      <a:alpha val="75000"/>
                    </a:srgbClr>
                  </a:glow>
                </a:effectLst>
              </a:rPr>
              <a:t>NIV</a:t>
            </a:r>
            <a:r>
              <a:rPr lang="en-US" dirty="0">
                <a:solidFill>
                  <a:srgbClr val="FFFFFF"/>
                </a:solidFill>
                <a:effectLst>
                  <a:glow rad="101600">
                    <a:srgbClr val="000000">
                      <a:alpha val="75000"/>
                    </a:srgbClr>
                  </a:glow>
                </a:effectLst>
              </a:rPr>
              <a:t>)</a:t>
            </a:r>
          </a:p>
        </p:txBody>
      </p:sp>
    </p:spTree>
    <p:extLst>
      <p:ext uri="{BB962C8B-B14F-4D97-AF65-F5344CB8AC3E}">
        <p14:creationId xmlns:p14="http://schemas.microsoft.com/office/powerpoint/2010/main" val="19980165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defRPr/>
            </a:pPr>
            <a:r>
              <a:rPr lang="mr-IN"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a:t>
            </a: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Look, the Lamb of God, </a:t>
            </a:r>
            <a:b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b="1" kern="0" dirty="0">
                <a:solidFill>
                  <a:srgbClr val="00CC99">
                    <a:lumMod val="20000"/>
                    <a:lumOff val="80000"/>
                  </a:srgbClr>
                </a:solidFill>
                <a:effectLst>
                  <a:glow rad="774700">
                    <a:srgbClr val="FF0000">
                      <a:alpha val="28000"/>
                    </a:srgbClr>
                  </a:glow>
                </a:effectLst>
                <a:latin typeface="Arial"/>
                <a:ea typeface="ＭＳ Ｐゴシック" charset="0"/>
                <a:cs typeface="Arial"/>
              </a:rPr>
              <a:t>who takes away </a:t>
            </a:r>
            <a:br>
              <a:rPr lang="en-US"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the sin of the world!</a:t>
            </a:r>
            <a:r>
              <a:rPr lang="mr-IN"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a:t>
            </a:r>
            <a:b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(John 1:29)</a:t>
            </a:r>
          </a:p>
        </p:txBody>
      </p:sp>
      <p:pic>
        <p:nvPicPr>
          <p:cNvPr id="42803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en-US">
                <a:solidFill>
                  <a:schemeClr val="tx1"/>
                </a:solidFill>
                <a:latin typeface="Arial" charset="0"/>
                <a:cs typeface="ＭＳ Ｐゴシック" charset="0"/>
              </a:rPr>
              <a:t>The Passover Lamb</a:t>
            </a:r>
          </a:p>
        </p:txBody>
      </p:sp>
      <p:pic>
        <p:nvPicPr>
          <p:cNvPr id="42803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03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4315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6" name="Rectangle 2"/>
          <p:cNvSpPr txBox="1">
            <a:spLocks noChangeArrowheads="1"/>
          </p:cNvSpPr>
          <p:nvPr/>
        </p:nvSpPr>
        <p:spPr bwMode="auto">
          <a:xfrm>
            <a:off x="0" y="5185548"/>
            <a:ext cx="9144000" cy="1375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70000"/>
              </a:lnSpc>
              <a:defRPr/>
            </a:pPr>
            <a:r>
              <a:rPr lang="en-US" sz="7200" b="1" dirty="0">
                <a:solidFill>
                  <a:srgbClr val="FFFFFF"/>
                </a:solidFill>
                <a:effectLst>
                  <a:glow rad="127000">
                    <a:srgbClr val="000000"/>
                  </a:glow>
                </a:effectLst>
                <a:latin typeface="Arial" charset="0"/>
                <a:ea typeface="ＭＳ Ｐゴシック" charset="0"/>
                <a:cs typeface="ＭＳ Ｐゴシック" charset="0"/>
              </a:rPr>
              <a:t>2 ways</a:t>
            </a:r>
          </a:p>
        </p:txBody>
      </p:sp>
      <p:sp>
        <p:nvSpPr>
          <p:cNvPr id="7" name="TextBox 6"/>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algn="ctr"/>
            <a:r>
              <a:rPr lang="en-US" sz="4800" spc="400">
                <a:solidFill>
                  <a:srgbClr val="C81234"/>
                </a:solidFill>
                <a:latin typeface="Arial"/>
                <a:cs typeface="Arial"/>
              </a:rPr>
              <a:t>IDOLS</a:t>
            </a:r>
            <a:br>
              <a:rPr lang="en-US" sz="4800" spc="400">
                <a:solidFill>
                  <a:srgbClr val="C81234"/>
                </a:solidFill>
                <a:latin typeface="Arial"/>
                <a:cs typeface="Arial"/>
              </a:rPr>
            </a:br>
            <a:r>
              <a:rPr lang="en-US" sz="4800" spc="400">
                <a:solidFill>
                  <a:srgbClr val="C81234"/>
                </a:solidFill>
                <a:latin typeface="Arial"/>
                <a:cs typeface="Arial"/>
              </a:rPr>
              <a:t>of the </a:t>
            </a:r>
            <a:br>
              <a:rPr lang="en-US" sz="4800" spc="400">
                <a:solidFill>
                  <a:srgbClr val="C81234"/>
                </a:solidFill>
                <a:latin typeface="Arial"/>
                <a:cs typeface="Arial"/>
              </a:rPr>
            </a:br>
            <a:r>
              <a:rPr lang="en-US" sz="4800" spc="400">
                <a:solidFill>
                  <a:srgbClr val="C81234"/>
                </a:solidFill>
                <a:latin typeface="Arial"/>
                <a:cs typeface="Arial"/>
              </a:rPr>
              <a:t>HEART</a:t>
            </a:r>
          </a:p>
        </p:txBody>
      </p:sp>
    </p:spTree>
    <p:extLst>
      <p:ext uri="{BB962C8B-B14F-4D97-AF65-F5344CB8AC3E}">
        <p14:creationId xmlns:p14="http://schemas.microsoft.com/office/powerpoint/2010/main" val="2713199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a:ea typeface="ＭＳ Ｐゴシック" charset="0"/>
              <a:cs typeface="Arial"/>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7033" name="Text Box 9"/>
          <p:cNvSpPr txBox="1">
            <a:spLocks noChangeArrowheads="1"/>
          </p:cNvSpPr>
          <p:nvPr/>
        </p:nvSpPr>
        <p:spPr bwMode="auto">
          <a:xfrm>
            <a:off x="381000" y="331788"/>
            <a:ext cx="4046984" cy="452431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50000"/>
              </a:spcBef>
              <a:spcAft>
                <a:spcPct val="0"/>
              </a:spcAft>
              <a:defRPr/>
            </a:pPr>
            <a:r>
              <a:rPr lang="mr-IN" sz="3200" b="1" i="1" dirty="0">
                <a:solidFill>
                  <a:srgbClr val="FFFFFF"/>
                </a:solidFill>
                <a:latin typeface="Arial"/>
                <a:ea typeface="ＭＳ Ｐゴシック" charset="0"/>
                <a:cs typeface="Arial"/>
              </a:rPr>
              <a:t>"</a:t>
            </a:r>
            <a:r>
              <a:rPr lang="en-US" sz="3200" b="1" i="1" dirty="0">
                <a:solidFill>
                  <a:srgbClr val="FFFFFF"/>
                </a:solidFill>
                <a:latin typeface="Arial"/>
                <a:ea typeface="ＭＳ Ｐゴシック" charset="0"/>
                <a:cs typeface="Arial"/>
              </a:rPr>
              <a:t>The blood will be a sign for you on the houses where you are; and when I see the blood, I will   pass over you. No destructive plague will touch you when  I strike Egypt.</a:t>
            </a:r>
            <a:r>
              <a:rPr lang="mr-IN" sz="3200" b="1" i="1" dirty="0">
                <a:solidFill>
                  <a:srgbClr val="FFFFFF"/>
                </a:solidFill>
                <a:latin typeface="Arial"/>
                <a:ea typeface="ＭＳ Ｐゴシック" charset="0"/>
                <a:cs typeface="Arial"/>
              </a:rPr>
              <a:t>"</a:t>
            </a:r>
            <a:endParaRPr lang="en-US" sz="3200" b="1" i="1" dirty="0">
              <a:solidFill>
                <a:srgbClr val="FFFFFF"/>
              </a:solidFill>
              <a:latin typeface="Arial"/>
              <a:ea typeface="ＭＳ Ｐゴシック" charset="0"/>
              <a:cs typeface="Arial"/>
            </a:endParaRPr>
          </a:p>
        </p:txBody>
      </p:sp>
      <p:sp>
        <p:nvSpPr>
          <p:cNvPr id="257034" name="Text Box 10"/>
          <p:cNvSpPr txBox="1">
            <a:spLocks noChangeArrowheads="1"/>
          </p:cNvSpPr>
          <p:nvPr/>
        </p:nvSpPr>
        <p:spPr bwMode="auto">
          <a:xfrm>
            <a:off x="0" y="5943600"/>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charset="0"/>
                <a:cs typeface="Arial"/>
              </a:rPr>
              <a:t>Exodus 12:13 (NIV)</a:t>
            </a:r>
          </a:p>
        </p:txBody>
      </p:sp>
      <p:sp>
        <p:nvSpPr>
          <p:cNvPr id="430090"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altLang="zh-CN" sz="3200" b="1" dirty="0">
                <a:solidFill>
                  <a:schemeClr val="bg1"/>
                </a:solidFill>
                <a:cs typeface="Arial"/>
              </a:rPr>
              <a:t>Passover Protection</a:t>
            </a:r>
          </a:p>
        </p:txBody>
      </p:sp>
    </p:spTree>
    <p:extLst>
      <p:ext uri="{BB962C8B-B14F-4D97-AF65-F5344CB8AC3E}">
        <p14:creationId xmlns:p14="http://schemas.microsoft.com/office/powerpoint/2010/main" val="1034829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a:ea typeface="ＭＳ Ｐゴシック" charset="0"/>
              <a:cs typeface="Arial"/>
            </a:endParaRPr>
          </a:p>
        </p:txBody>
      </p:sp>
      <p:sp>
        <p:nvSpPr>
          <p:cNvPr id="432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432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pic>
        <p:nvPicPr>
          <p:cNvPr id="432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432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432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258057" name="Text Box 9"/>
          <p:cNvSpPr txBox="1">
            <a:spLocks noChangeArrowheads="1"/>
          </p:cNvSpPr>
          <p:nvPr/>
        </p:nvSpPr>
        <p:spPr bwMode="auto">
          <a:xfrm>
            <a:off x="251520" y="331788"/>
            <a:ext cx="3888432" cy="40318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50000"/>
              </a:spcBef>
              <a:spcAft>
                <a:spcPct val="0"/>
              </a:spcAft>
              <a:defRPr/>
            </a:pPr>
            <a:r>
              <a:rPr lang="mr-IN" sz="3200" b="1" i="1" dirty="0">
                <a:solidFill>
                  <a:srgbClr val="FFFFFF"/>
                </a:solidFill>
                <a:latin typeface="Arial"/>
                <a:ea typeface="ＭＳ Ｐゴシック" charset="0"/>
                <a:cs typeface="Arial"/>
              </a:rPr>
              <a:t>"</a:t>
            </a:r>
            <a:r>
              <a:rPr lang="en-US" sz="3200" b="1" i="1" dirty="0">
                <a:solidFill>
                  <a:srgbClr val="FFFFFF"/>
                </a:solidFill>
                <a:latin typeface="Arial"/>
                <a:ea typeface="ＭＳ Ｐゴシック" charset="0"/>
                <a:cs typeface="Arial"/>
              </a:rPr>
              <a:t>By faith he kept the Passover and the sprinkling of blood, so that the destroyer of the firstborn would not touch the firstborn of Israel.</a:t>
            </a:r>
            <a:r>
              <a:rPr lang="mr-IN" sz="3200" b="1" i="1" dirty="0">
                <a:solidFill>
                  <a:srgbClr val="FFFFFF"/>
                </a:solidFill>
                <a:latin typeface="Arial"/>
                <a:ea typeface="ＭＳ Ｐゴシック" charset="0"/>
                <a:cs typeface="Arial"/>
              </a:rPr>
              <a:t>"</a:t>
            </a:r>
            <a:r>
              <a:rPr lang="en-US" sz="3200" b="1" i="1" dirty="0">
                <a:solidFill>
                  <a:srgbClr val="FFFFFF"/>
                </a:solidFill>
                <a:latin typeface="Arial"/>
                <a:ea typeface="ＭＳ Ｐゴシック" charset="0"/>
                <a:cs typeface="Arial"/>
              </a:rPr>
              <a:t> </a:t>
            </a:r>
          </a:p>
        </p:txBody>
      </p:sp>
      <p:sp>
        <p:nvSpPr>
          <p:cNvPr id="258058" name="Text Box 10"/>
          <p:cNvSpPr txBox="1">
            <a:spLocks noChangeArrowheads="1"/>
          </p:cNvSpPr>
          <p:nvPr/>
        </p:nvSpPr>
        <p:spPr bwMode="auto">
          <a:xfrm>
            <a:off x="-36512" y="594928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defTabSz="914400" fontAlgn="base">
              <a:spcAft>
                <a:spcPct val="0"/>
              </a:spcAft>
            </a:pPr>
            <a:r>
              <a:rPr lang="en-US" dirty="0">
                <a:ea typeface="ＭＳ Ｐゴシック" charset="0"/>
              </a:rPr>
              <a:t>Hebrews 11:28 (NIV)</a:t>
            </a:r>
          </a:p>
        </p:txBody>
      </p:sp>
      <p:sp>
        <p:nvSpPr>
          <p:cNvPr id="432138"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altLang="zh-CN" sz="3200" b="1" dirty="0">
                <a:solidFill>
                  <a:schemeClr val="bg1"/>
                </a:solidFill>
                <a:cs typeface="Arial"/>
              </a:rPr>
              <a:t>Faith Pictured</a:t>
            </a:r>
          </a:p>
        </p:txBody>
      </p:sp>
    </p:spTree>
    <p:extLst>
      <p:ext uri="{BB962C8B-B14F-4D97-AF65-F5344CB8AC3E}">
        <p14:creationId xmlns:p14="http://schemas.microsoft.com/office/powerpoint/2010/main" val="696936832"/>
      </p:ext>
    </p:extLst>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a:ea typeface="ＭＳ Ｐゴシック" charset="0"/>
              <a:cs typeface="Arial"/>
            </a:endParaRPr>
          </a:p>
        </p:txBody>
      </p:sp>
      <p:sp>
        <p:nvSpPr>
          <p:cNvPr id="434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pic>
        <p:nvPicPr>
          <p:cNvPr id="434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9081" name="Text Box 9"/>
          <p:cNvSpPr txBox="1">
            <a:spLocks noChangeArrowheads="1"/>
          </p:cNvSpPr>
          <p:nvPr/>
        </p:nvSpPr>
        <p:spPr bwMode="auto">
          <a:xfrm>
            <a:off x="381000" y="331788"/>
            <a:ext cx="41148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mr-IN" sz="3200" b="1" i="1" dirty="0">
                <a:solidFill>
                  <a:srgbClr val="FFFFFF"/>
                </a:solidFill>
                <a:latin typeface="Arial"/>
                <a:cs typeface="Arial"/>
              </a:rPr>
              <a:t>"</a:t>
            </a:r>
            <a:r>
              <a:rPr lang="en-US" sz="3200" b="1" i="1" dirty="0">
                <a:solidFill>
                  <a:srgbClr val="FFFFFF"/>
                </a:solidFill>
                <a:latin typeface="Arial"/>
                <a:cs typeface="Arial"/>
              </a:rPr>
              <a:t>The next day John saw Jesus coming toward him and said, </a:t>
            </a:r>
            <a:r>
              <a:rPr lang="fr-FR" sz="3200" b="1" i="1" dirty="0">
                <a:solidFill>
                  <a:srgbClr val="FFFFFF"/>
                </a:solidFill>
                <a:latin typeface="Arial"/>
                <a:cs typeface="Arial"/>
              </a:rPr>
              <a:t>'</a:t>
            </a:r>
            <a:r>
              <a:rPr lang="en-US" sz="3200" b="1" i="1" dirty="0">
                <a:solidFill>
                  <a:srgbClr val="FFFFFF"/>
                </a:solidFill>
                <a:latin typeface="Arial"/>
                <a:cs typeface="Arial"/>
              </a:rPr>
              <a:t>Look, the Lamb of God, who takes away the sin of the world!</a:t>
            </a:r>
            <a:r>
              <a:rPr lang="fr-FR" sz="3200" b="1" i="1" dirty="0">
                <a:solidFill>
                  <a:srgbClr val="FFFFFF"/>
                </a:solidFill>
                <a:latin typeface="Arial"/>
                <a:cs typeface="Arial"/>
              </a:rPr>
              <a:t>'</a:t>
            </a:r>
            <a:r>
              <a:rPr lang="mr-IN" altLang="ja-JP" sz="3200" b="1" i="1" dirty="0">
                <a:solidFill>
                  <a:srgbClr val="FFFFFF"/>
                </a:solidFill>
                <a:latin typeface="Arial"/>
                <a:cs typeface="Arial"/>
              </a:rPr>
              <a:t>"</a:t>
            </a:r>
            <a:endParaRPr lang="en-US" sz="3200" b="1" i="1" dirty="0">
              <a:solidFill>
                <a:srgbClr val="FFFFFF"/>
              </a:solidFill>
              <a:latin typeface="Arial"/>
              <a:cs typeface="Arial"/>
            </a:endParaRPr>
          </a:p>
        </p:txBody>
      </p:sp>
      <p:sp>
        <p:nvSpPr>
          <p:cNvPr id="259082" name="Text Box 10"/>
          <p:cNvSpPr txBox="1">
            <a:spLocks noChangeArrowheads="1"/>
          </p:cNvSpPr>
          <p:nvPr/>
        </p:nvSpPr>
        <p:spPr bwMode="auto">
          <a:xfrm>
            <a:off x="0" y="6074132"/>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defTabSz="914400" fontAlgn="base">
              <a:spcAft>
                <a:spcPct val="0"/>
              </a:spcAft>
            </a:pPr>
            <a:r>
              <a:rPr lang="en-US" dirty="0">
                <a:ea typeface="ＭＳ Ｐゴシック" charset="0"/>
              </a:rPr>
              <a:t>John 1:29 (NIV)</a:t>
            </a:r>
          </a:p>
        </p:txBody>
      </p:sp>
      <p:grpSp>
        <p:nvGrpSpPr>
          <p:cNvPr id="434186" name="Group 11"/>
          <p:cNvGrpSpPr>
            <a:grpSpLocks/>
          </p:cNvGrpSpPr>
          <p:nvPr/>
        </p:nvGrpSpPr>
        <p:grpSpPr bwMode="auto">
          <a:xfrm>
            <a:off x="6899275" y="381000"/>
            <a:ext cx="2244725" cy="3867150"/>
            <a:chOff x="3037" y="674"/>
            <a:chExt cx="1414" cy="2436"/>
          </a:xfrm>
        </p:grpSpPr>
        <p:sp>
          <p:nvSpPr>
            <p:cNvPr id="434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grpSp>
      <p:sp>
        <p:nvSpPr>
          <p:cNvPr id="434187"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altLang="zh-CN" sz="3200" b="1" dirty="0">
                <a:solidFill>
                  <a:schemeClr val="bg1"/>
                </a:solidFill>
                <a:cs typeface="Arial"/>
              </a:rPr>
              <a:t>The Lamb Pictured</a:t>
            </a:r>
          </a:p>
        </p:txBody>
      </p:sp>
    </p:spTree>
    <p:extLst>
      <p:ext uri="{BB962C8B-B14F-4D97-AF65-F5344CB8AC3E}">
        <p14:creationId xmlns:p14="http://schemas.microsoft.com/office/powerpoint/2010/main" val="39983098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a:ea typeface="ＭＳ Ｐゴシック" charset="0"/>
              <a:cs typeface="Arial"/>
            </a:endParaRPr>
          </a:p>
        </p:txBody>
      </p:sp>
      <p:sp>
        <p:nvSpPr>
          <p:cNvPr id="43622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2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pic>
        <p:nvPicPr>
          <p:cNvPr id="43622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60105" name="Text Box 9"/>
          <p:cNvSpPr txBox="1">
            <a:spLocks noChangeArrowheads="1"/>
          </p:cNvSpPr>
          <p:nvPr/>
        </p:nvSpPr>
        <p:spPr bwMode="auto">
          <a:xfrm>
            <a:off x="381000" y="331788"/>
            <a:ext cx="41148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mr-IN" sz="3200" b="1" i="1" dirty="0">
                <a:solidFill>
                  <a:srgbClr val="FFFFFF"/>
                </a:solidFill>
                <a:latin typeface="Arial"/>
                <a:ea typeface="ＭＳ Ｐゴシック" charset="0"/>
                <a:cs typeface="Arial"/>
              </a:rPr>
              <a:t>"</a:t>
            </a:r>
            <a:r>
              <a:rPr lang="en-US" sz="3200" b="1" i="1" dirty="0">
                <a:solidFill>
                  <a:srgbClr val="FFFFFF"/>
                </a:solidFill>
                <a:latin typeface="Arial"/>
                <a:ea typeface="ＭＳ Ｐゴシック" charset="0"/>
                <a:cs typeface="Arial"/>
              </a:rPr>
              <a:t>For Christ, our Passover lamb, has been sacrificed.</a:t>
            </a:r>
            <a:r>
              <a:rPr lang="mr-IN" sz="3200" b="1" i="1" dirty="0">
                <a:solidFill>
                  <a:srgbClr val="FFFFFF"/>
                </a:solidFill>
                <a:latin typeface="Arial"/>
                <a:ea typeface="ＭＳ Ｐゴシック" charset="0"/>
                <a:cs typeface="Arial"/>
              </a:rPr>
              <a:t>"</a:t>
            </a:r>
            <a:endParaRPr lang="en-US" sz="3200" b="1" i="1" dirty="0">
              <a:solidFill>
                <a:srgbClr val="FFFFFF"/>
              </a:solidFill>
              <a:latin typeface="Arial"/>
              <a:ea typeface="ＭＳ Ｐゴシック" charset="0"/>
              <a:cs typeface="Arial"/>
            </a:endParaRPr>
          </a:p>
        </p:txBody>
      </p:sp>
      <p:sp>
        <p:nvSpPr>
          <p:cNvPr id="260106" name="Text Box 10"/>
          <p:cNvSpPr txBox="1">
            <a:spLocks noChangeArrowheads="1"/>
          </p:cNvSpPr>
          <p:nvPr/>
        </p:nvSpPr>
        <p:spPr bwMode="auto">
          <a:xfrm>
            <a:off x="-76200" y="594360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defTabSz="914400" fontAlgn="base">
              <a:spcAft>
                <a:spcPct val="0"/>
              </a:spcAft>
            </a:pPr>
            <a:r>
              <a:rPr lang="en-US" dirty="0">
                <a:ea typeface="ＭＳ Ｐゴシック" charset="0"/>
              </a:rPr>
              <a:t>1 Corinthians 5:7 (NIV)</a:t>
            </a:r>
          </a:p>
        </p:txBody>
      </p:sp>
      <p:grpSp>
        <p:nvGrpSpPr>
          <p:cNvPr id="436234" name="Group 11"/>
          <p:cNvGrpSpPr>
            <a:grpSpLocks/>
          </p:cNvGrpSpPr>
          <p:nvPr/>
        </p:nvGrpSpPr>
        <p:grpSpPr bwMode="auto">
          <a:xfrm>
            <a:off x="6899275" y="381000"/>
            <a:ext cx="2244725" cy="3867150"/>
            <a:chOff x="3037" y="674"/>
            <a:chExt cx="1414" cy="2436"/>
          </a:xfrm>
        </p:grpSpPr>
        <p:sp>
          <p:nvSpPr>
            <p:cNvPr id="43623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4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grpSp>
      <p:sp>
        <p:nvSpPr>
          <p:cNvPr id="436235"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en-US" altLang="zh-CN" sz="3200" b="1" dirty="0">
                <a:solidFill>
                  <a:schemeClr val="bg1"/>
                </a:solidFill>
                <a:cs typeface="Arial"/>
              </a:rPr>
              <a:t>The Cross Pictured</a:t>
            </a:r>
          </a:p>
        </p:txBody>
      </p:sp>
    </p:spTree>
    <p:extLst>
      <p:ext uri="{BB962C8B-B14F-4D97-AF65-F5344CB8AC3E}">
        <p14:creationId xmlns:p14="http://schemas.microsoft.com/office/powerpoint/2010/main" val="1057564910"/>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38274"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p:spPr>
        <p:txBody>
          <a:bodyPr/>
          <a:lstStyle/>
          <a:p>
            <a:pPr eaLnBrk="1" hangingPunct="1">
              <a:defRPr/>
            </a:pPr>
            <a:r>
              <a:rPr lang="en-US" b="1" dirty="0">
                <a:effectLst>
                  <a:glow rad="152400">
                    <a:srgbClr val="EFE8AD">
                      <a:alpha val="47000"/>
                    </a:srgbClr>
                  </a:glow>
                </a:effectLst>
                <a:cs typeface="Arial"/>
              </a:rPr>
              <a:t>Faith in a Lamb</a:t>
            </a:r>
          </a:p>
        </p:txBody>
      </p:sp>
    </p:spTree>
    <p:extLst>
      <p:ext uri="{BB962C8B-B14F-4D97-AF65-F5344CB8AC3E}">
        <p14:creationId xmlns:p14="http://schemas.microsoft.com/office/powerpoint/2010/main" val="1035016996"/>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mr-IN" altLang="ja-JP" b="1" dirty="0">
                <a:solidFill>
                  <a:schemeClr val="bg1"/>
                </a:solidFill>
                <a:cs typeface="Arial"/>
              </a:rPr>
              <a:t>"</a:t>
            </a:r>
            <a:r>
              <a:rPr lang="en-US" b="1" dirty="0">
                <a:solidFill>
                  <a:schemeClr val="bg1"/>
                </a:solidFill>
                <a:cs typeface="Arial"/>
              </a:rPr>
              <a:t>This is my body…</a:t>
            </a:r>
            <a:r>
              <a:rPr lang="mr-IN" altLang="ja-JP" b="1" dirty="0">
                <a:solidFill>
                  <a:schemeClr val="bg1"/>
                </a:solidFill>
                <a:cs typeface="Arial"/>
              </a:rPr>
              <a:t>"</a:t>
            </a:r>
            <a:endParaRPr lang="en-US" dirty="0">
              <a:cs typeface="Arial"/>
            </a:endParaRPr>
          </a:p>
        </p:txBody>
      </p:sp>
    </p:spTree>
    <p:extLst>
      <p:ext uri="{BB962C8B-B14F-4D97-AF65-F5344CB8AC3E}">
        <p14:creationId xmlns:p14="http://schemas.microsoft.com/office/powerpoint/2010/main" val="3494435564"/>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2370" name="Title 2"/>
          <p:cNvSpPr>
            <a:spLocks noGrp="1"/>
          </p:cNvSpPr>
          <p:nvPr>
            <p:ph type="title" idx="4294967295"/>
          </p:nvPr>
        </p:nvSpPr>
        <p:spPr>
          <a:xfrm>
            <a:off x="152400" y="152400"/>
            <a:ext cx="2971800" cy="6705600"/>
          </a:xfrm>
        </p:spPr>
        <p:txBody>
          <a:bodyPr/>
          <a:lstStyle/>
          <a:p>
            <a:r>
              <a:rPr lang="en-US" sz="4000" b="1">
                <a:solidFill>
                  <a:srgbClr val="FFFFFF"/>
                </a:solidFill>
                <a:latin typeface="Arial" charset="0"/>
                <a:cs typeface="Arial" charset="0"/>
              </a:rPr>
              <a:t>Exodus 12:1-16</a:t>
            </a:r>
            <a:br>
              <a:rPr lang="en-US" sz="4000" b="1">
                <a:solidFill>
                  <a:srgbClr val="FFFFFF"/>
                </a:solidFill>
                <a:latin typeface="Arial" charset="0"/>
                <a:cs typeface="Arial" charset="0"/>
              </a:rPr>
            </a:br>
            <a:br>
              <a:rPr lang="en-US" sz="3600">
                <a:solidFill>
                  <a:srgbClr val="FFFFFF"/>
                </a:solidFill>
                <a:latin typeface="Arial" charset="0"/>
                <a:cs typeface="Arial" charset="0"/>
              </a:rPr>
            </a:br>
            <a:r>
              <a:rPr lang="en-US" sz="3600">
                <a:solidFill>
                  <a:srgbClr val="FFFFFF"/>
                </a:solidFill>
                <a:latin typeface="Arial" charset="0"/>
                <a:cs typeface="Arial" charset="0"/>
              </a:rPr>
              <a:t>The Angel of Death Passed Over Houses with Blood on the Doors</a:t>
            </a:r>
          </a:p>
        </p:txBody>
      </p:sp>
      <p:sp>
        <p:nvSpPr>
          <p:cNvPr id="442371" name="Title 2"/>
          <p:cNvSpPr txBox="1">
            <a:spLocks/>
          </p:cNvSpPr>
          <p:nvPr/>
        </p:nvSpPr>
        <p:spPr bwMode="auto">
          <a:xfrm>
            <a:off x="4140200" y="6021388"/>
            <a:ext cx="4895850" cy="7651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800" b="1" i="1" dirty="0">
                <a:solidFill>
                  <a:srgbClr val="800000"/>
                </a:solidFill>
                <a:latin typeface="Arial" charset="0"/>
                <a:cs typeface="Arial" charset="0"/>
              </a:rPr>
              <a:t>Thus says the L</a:t>
            </a:r>
            <a:r>
              <a:rPr lang="en-US" sz="1600" b="1" i="1" dirty="0">
                <a:solidFill>
                  <a:srgbClr val="800000"/>
                </a:solidFill>
                <a:latin typeface="Arial" charset="0"/>
                <a:cs typeface="Arial" charset="0"/>
              </a:rPr>
              <a:t>ORD</a:t>
            </a:r>
            <a:r>
              <a:rPr lang="en-US" sz="1800" b="1" i="1" dirty="0">
                <a:solidFill>
                  <a:srgbClr val="800000"/>
                </a:solidFill>
                <a:latin typeface="Arial" charset="0"/>
                <a:cs typeface="Arial" charset="0"/>
              </a:rPr>
              <a:t>, </a:t>
            </a:r>
            <a:r>
              <a:rPr lang="mr-IN" sz="1800" b="1" i="1" dirty="0">
                <a:solidFill>
                  <a:srgbClr val="800000"/>
                </a:solidFill>
                <a:latin typeface="Arial" charset="0"/>
                <a:cs typeface="Arial" charset="0"/>
              </a:rPr>
              <a:t>"</a:t>
            </a:r>
            <a:r>
              <a:rPr lang="en-US" sz="1800" b="1" i="1" dirty="0">
                <a:solidFill>
                  <a:srgbClr val="800000"/>
                </a:solidFill>
                <a:latin typeface="Arial" charset="0"/>
                <a:cs typeface="Arial" charset="0"/>
              </a:rPr>
              <a:t>About midnight I will go out in the midst of Egypt</a:t>
            </a:r>
            <a:r>
              <a:rPr lang="mr-IN" sz="1800" b="1" i="1" dirty="0">
                <a:solidFill>
                  <a:srgbClr val="800000"/>
                </a:solidFill>
                <a:latin typeface="Arial" charset="0"/>
                <a:cs typeface="Arial" charset="0"/>
              </a:rPr>
              <a:t>"</a:t>
            </a:r>
            <a:r>
              <a:rPr lang="en-US" sz="1800" b="1" i="1" dirty="0">
                <a:solidFill>
                  <a:srgbClr val="800000"/>
                </a:solidFill>
                <a:latin typeface="Arial" charset="0"/>
                <a:cs typeface="Arial" charset="0"/>
              </a:rPr>
              <a:t> (Exod. 11:4)</a:t>
            </a:r>
            <a:endParaRPr lang="en-US" sz="1600" b="1" i="1" dirty="0">
              <a:solidFill>
                <a:srgbClr val="800000"/>
              </a:solidFill>
              <a:latin typeface="Arial" charset="0"/>
              <a:cs typeface="Arial" charset="0"/>
            </a:endParaRPr>
          </a:p>
        </p:txBody>
      </p:sp>
    </p:spTree>
    <p:extLst>
      <p:ext uri="{BB962C8B-B14F-4D97-AF65-F5344CB8AC3E}">
        <p14:creationId xmlns:p14="http://schemas.microsoft.com/office/powerpoint/2010/main" val="1592384209"/>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
        <p:nvSpPr>
          <p:cNvPr id="263174" name="Text Box 6"/>
          <p:cNvSpPr txBox="1">
            <a:spLocks noChangeArrowheads="1"/>
          </p:cNvSpPr>
          <p:nvPr/>
        </p:nvSpPr>
        <p:spPr bwMode="auto">
          <a:xfrm>
            <a:off x="1295400" y="76200"/>
            <a:ext cx="2819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altLang="zh-CN" b="1">
                <a:solidFill>
                  <a:srgbClr val="FFFFFF"/>
                </a:solidFill>
                <a:latin typeface="Arial" charset="0"/>
                <a:cs typeface="Arial" charset="0"/>
              </a:rPr>
              <a:t>What the Exodus is to the Old Testament…</a:t>
            </a:r>
          </a:p>
        </p:txBody>
      </p:sp>
      <p:sp>
        <p:nvSpPr>
          <p:cNvPr id="4433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
        <p:nvSpPr>
          <p:cNvPr id="263178" name="Text Box 10"/>
          <p:cNvSpPr txBox="1">
            <a:spLocks noChangeArrowheads="1"/>
          </p:cNvSpPr>
          <p:nvPr/>
        </p:nvSpPr>
        <p:spPr bwMode="auto">
          <a:xfrm>
            <a:off x="4876800" y="76200"/>
            <a:ext cx="2819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altLang="zh-CN" b="1">
                <a:solidFill>
                  <a:srgbClr val="FFFFFF"/>
                </a:solidFill>
                <a:latin typeface="Arial" charset="0"/>
                <a:cs typeface="Arial" charset="0"/>
              </a:rPr>
              <a:t>the cross of Christ is to the New Testament</a:t>
            </a: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Deliverance!</a:t>
            </a:r>
          </a:p>
        </p:txBody>
      </p:sp>
      <p:sp>
        <p:nvSpPr>
          <p:cNvPr id="443401" name="Rectangle 12"/>
          <p:cNvSpPr>
            <a:spLocks noGrp="1" noChangeArrowheads="1"/>
          </p:cNvSpPr>
          <p:nvPr>
            <p:ph type="title" idx="4294967295"/>
          </p:nvPr>
        </p:nvSpPr>
        <p:spPr>
          <a:xfrm>
            <a:off x="685800" y="1219200"/>
            <a:ext cx="7772400" cy="1143000"/>
          </a:xfrm>
        </p:spPr>
        <p:txBody>
          <a:bodyPr/>
          <a:lstStyle/>
          <a:p>
            <a:pPr eaLnBrk="1" hangingPunct="1"/>
            <a:r>
              <a:rPr lang="en-US" altLang="zh-CN" b="1">
                <a:solidFill>
                  <a:srgbClr val="FFFFFF"/>
                </a:solidFill>
                <a:latin typeface="Arial" charset="0"/>
              </a:rPr>
              <a:t>The Common Thread</a:t>
            </a:r>
          </a:p>
        </p:txBody>
      </p:sp>
    </p:spTree>
    <p:extLst>
      <p:ext uri="{BB962C8B-B14F-4D97-AF65-F5344CB8AC3E}">
        <p14:creationId xmlns:p14="http://schemas.microsoft.com/office/powerpoint/2010/main" val="3021781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2" descr="OMSSO008"/>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698" name="Picture 3" descr="Slide1"/>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4" name="Text Box 4"/>
          <p:cNvSpPr txBox="1">
            <a:spLocks noChangeArrowheads="1"/>
          </p:cNvSpPr>
          <p:nvPr/>
        </p:nvSpPr>
        <p:spPr bwMode="auto">
          <a:xfrm>
            <a:off x="1600200" y="610591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a:solidFill>
                  <a:srgbClr val="FFFFFF"/>
                </a:solidFill>
                <a:effectLst>
                  <a:glow rad="228600">
                    <a:schemeClr val="tx1"/>
                  </a:glow>
                </a:effectLst>
                <a:latin typeface="Arial"/>
                <a:ea typeface="Arial" pitchFamily="-112" charset="0"/>
                <a:cs typeface="Arial"/>
              </a:rPr>
              <a:t>Colossians 1:13-14 (NIV) </a:t>
            </a:r>
          </a:p>
        </p:txBody>
      </p:sp>
      <p:pic>
        <p:nvPicPr>
          <p:cNvPr id="541700" name="Picture 5" descr="OMSSO083"/>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701" name="Picture 6" descr="Red Sea"/>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702" name="Picture 7" descr="World Travel 051"/>
          <p:cNvPicPr>
            <a:picLocks noChangeAspect="1" noChangeArrowheads="1"/>
          </p:cNvPicPr>
          <p:nvPr/>
        </p:nvPicPr>
        <p:blipFill>
          <a:blip r:embed="rId7">
            <a:lum bright="-24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8" name="Text Box 8"/>
          <p:cNvSpPr txBox="1">
            <a:spLocks noChangeArrowheads="1"/>
          </p:cNvSpPr>
          <p:nvPr/>
        </p:nvSpPr>
        <p:spPr bwMode="auto">
          <a:xfrm>
            <a:off x="762000" y="1981200"/>
            <a:ext cx="7924800"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a:solidFill>
                  <a:srgbClr val="FFFFFF"/>
                </a:solidFill>
                <a:effectLst>
                  <a:glow rad="228600">
                    <a:schemeClr val="tx1"/>
                  </a:glow>
                </a:effectLst>
                <a:latin typeface="Arial"/>
                <a:ea typeface="ＭＳ Ｐゴシック" charset="0"/>
                <a:cs typeface="Arial"/>
              </a:rPr>
              <a:t>"For he has rescued us from the dominion of darkness and brought us into the kingdom of the Son he loves, in whom we have redemption, the forgiveness of sins."</a:t>
            </a:r>
          </a:p>
        </p:txBody>
      </p:sp>
      <p:sp>
        <p:nvSpPr>
          <p:cNvPr id="291850" name="Rectangle 10"/>
          <p:cNvSpPr>
            <a:spLocks noGrp="1" noChangeArrowheads="1"/>
          </p:cNvSpPr>
          <p:nvPr>
            <p:ph type="title" idx="4294967295"/>
          </p:nvPr>
        </p:nvSpPr>
        <p:spPr>
          <a:xfrm>
            <a:off x="0" y="152400"/>
            <a:ext cx="9144000" cy="762000"/>
          </a:xfrm>
          <a:effectLst>
            <a:outerShdw blurRad="63500" dist="53882" dir="2700000" algn="ctr" rotWithShape="0">
              <a:schemeClr val="tx1">
                <a:alpha val="74998"/>
              </a:schemeClr>
            </a:outerShdw>
          </a:effectLst>
        </p:spPr>
        <p:txBody>
          <a:bodyPr anchor="t">
            <a:spAutoFit/>
          </a:bodyPr>
          <a:lstStyle/>
          <a:p>
            <a:pPr eaLnBrk="1" hangingPunct="1">
              <a:spcBef>
                <a:spcPct val="50000"/>
              </a:spcBef>
              <a:defRPr/>
            </a:pPr>
            <a:r>
              <a:rPr lang="en-US" b="1">
                <a:solidFill>
                  <a:schemeClr val="bg1"/>
                </a:solidFill>
                <a:effectLst>
                  <a:glow rad="228600">
                    <a:schemeClr val="tx1"/>
                  </a:glow>
                </a:effectLst>
                <a:ea typeface="ＭＳ Ｐゴシック" pitchFamily="-112" charset="-128"/>
                <a:cs typeface="ＭＳ Ｐゴシック" pitchFamily="-112" charset="-128"/>
              </a:rPr>
              <a:t>The Exodus Pictures Redemption</a:t>
            </a:r>
          </a:p>
        </p:txBody>
      </p:sp>
    </p:spTree>
    <p:extLst>
      <p:ext uri="{BB962C8B-B14F-4D97-AF65-F5344CB8AC3E}">
        <p14:creationId xmlns:p14="http://schemas.microsoft.com/office/powerpoint/2010/main" val="26689199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91848"/>
                                        </p:tgtEl>
                                        <p:attrNameLst>
                                          <p:attrName>style.visibility</p:attrName>
                                        </p:attrNameLst>
                                      </p:cBhvr>
                                      <p:to>
                                        <p:strVal val="visible"/>
                                      </p:to>
                                    </p:set>
                                    <p:animEffect transition="in" filter="dissolve">
                                      <p:cBhvr>
                                        <p:cTn id="7" dur="500"/>
                                        <p:tgtEl>
                                          <p:spTgt spid="291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8"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814430"/>
          </a:xfrm>
          <a:effectLst>
            <a:outerShdw blurRad="63500" dist="35921" dir="2700000" algn="ctr" rotWithShape="0">
              <a:srgbClr val="000000">
                <a:alpha val="74998"/>
              </a:srgbClr>
            </a:outerShdw>
          </a:effectLst>
        </p:spPr>
        <p:txBody>
          <a:bodyPr>
            <a:normAutofit/>
          </a:bodyPr>
          <a:lstStyle/>
          <a:p>
            <a:pPr eaLnBrk="1" hangingPunct="1">
              <a:defRPr/>
            </a:pPr>
            <a:r>
              <a:rPr lang="en-US" sz="4000" b="1" dirty="0">
                <a:effectLst>
                  <a:outerShdw blurRad="38100" dist="38100" dir="2700000" algn="tl">
                    <a:srgbClr val="212121"/>
                  </a:outerShdw>
                </a:effectLst>
                <a:latin typeface="Arial" charset="0"/>
              </a:rPr>
              <a:t>1 Corinthians 10:1-4 </a:t>
            </a:r>
            <a:r>
              <a:rPr lang="en-US" sz="2800" b="1" dirty="0">
                <a:effectLst>
                  <a:outerShdw blurRad="38100" dist="38100" dir="2700000" algn="tl">
                    <a:srgbClr val="212121"/>
                  </a:outerShdw>
                </a:effectLst>
                <a:latin typeface="Arial" charset="0"/>
              </a:rPr>
              <a:t>(NLT)</a:t>
            </a:r>
            <a:endParaRPr lang="en-US" sz="4000" b="1" dirty="0">
              <a:effectLst>
                <a:outerShdw blurRad="38100" dist="38100" dir="2700000" algn="tl">
                  <a:srgbClr val="212121"/>
                </a:outerShdw>
              </a:effectLst>
              <a:latin typeface="Arial" charset="0"/>
            </a:endParaRPr>
          </a:p>
        </p:txBody>
      </p:sp>
      <p:sp>
        <p:nvSpPr>
          <p:cNvPr id="1339396" name="Text Box 4"/>
          <p:cNvSpPr txBox="1">
            <a:spLocks noChangeArrowheads="1"/>
          </p:cNvSpPr>
          <p:nvPr/>
        </p:nvSpPr>
        <p:spPr bwMode="auto">
          <a:xfrm>
            <a:off x="107504" y="1196752"/>
            <a:ext cx="9023920" cy="550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defTabSz="914400" fontAlgn="base">
              <a:spcBef>
                <a:spcPct val="0"/>
              </a:spcBef>
              <a:spcAft>
                <a:spcPct val="0"/>
              </a:spcAft>
              <a:defRPr/>
            </a:pPr>
            <a:r>
              <a:rPr lang="en-US" dirty="0">
                <a:solidFill>
                  <a:srgbClr val="FFFFFF"/>
                </a:solidFill>
                <a:effectLst>
                  <a:glow rad="190500">
                    <a:srgbClr val="212121"/>
                  </a:glow>
                </a:effectLst>
                <a:ea typeface="ＭＳ Ｐゴシック" charset="0"/>
              </a:rPr>
              <a:t>"I don</a:t>
            </a:r>
            <a:r>
              <a:rPr lang="fr-FR" altLang="ja-JP" dirty="0">
                <a:solidFill>
                  <a:srgbClr val="FFFFFF"/>
                </a:solidFill>
                <a:effectLst>
                  <a:glow rad="190500">
                    <a:srgbClr val="212121"/>
                  </a:glow>
                </a:effectLst>
                <a:ea typeface="ＭＳ Ｐゴシック" charset="0"/>
              </a:rPr>
              <a:t>'</a:t>
            </a:r>
            <a:r>
              <a:rPr lang="en-US" dirty="0">
                <a:solidFill>
                  <a:srgbClr val="FFFFFF"/>
                </a:solidFill>
                <a:effectLst>
                  <a:glow rad="190500">
                    <a:srgbClr val="212121"/>
                  </a:glow>
                </a:effectLst>
                <a:ea typeface="ＭＳ Ｐゴシック" charset="0"/>
              </a:rPr>
              <a:t>t want you to forget, dear brothers and sisters, about our ancestors in the wilderness long ago. </a:t>
            </a:r>
            <a:r>
              <a:rPr lang="en-US" dirty="0">
                <a:solidFill>
                  <a:srgbClr val="FFFF00"/>
                </a:solidFill>
                <a:effectLst>
                  <a:glow rad="190500">
                    <a:srgbClr val="212121"/>
                  </a:glow>
                </a:effectLst>
                <a:ea typeface="ＭＳ Ｐゴシック" charset="0"/>
              </a:rPr>
              <a:t>All</a:t>
            </a:r>
            <a:r>
              <a:rPr lang="en-US" dirty="0">
                <a:solidFill>
                  <a:srgbClr val="FFFFFF"/>
                </a:solidFill>
                <a:effectLst>
                  <a:glow rad="190500">
                    <a:srgbClr val="212121"/>
                  </a:glow>
                </a:effectLst>
                <a:ea typeface="ＭＳ Ｐゴシック" charset="0"/>
              </a:rPr>
              <a:t> of them were guided by a cloud that moved ahead of them, and </a:t>
            </a:r>
            <a:r>
              <a:rPr lang="en-US" dirty="0">
                <a:solidFill>
                  <a:srgbClr val="FFFF00"/>
                </a:solidFill>
                <a:effectLst>
                  <a:glow rad="190500">
                    <a:srgbClr val="212121"/>
                  </a:glow>
                </a:effectLst>
                <a:ea typeface="ＭＳ Ｐゴシック" charset="0"/>
              </a:rPr>
              <a:t>all</a:t>
            </a:r>
            <a:r>
              <a:rPr lang="en-US" dirty="0">
                <a:solidFill>
                  <a:srgbClr val="FFFFFF"/>
                </a:solidFill>
                <a:effectLst>
                  <a:glow rad="190500">
                    <a:srgbClr val="212121"/>
                  </a:glow>
                </a:effectLst>
                <a:ea typeface="ＭＳ Ｐゴシック" charset="0"/>
              </a:rPr>
              <a:t> of them walked through the sea on dry ground. </a:t>
            </a:r>
            <a:r>
              <a:rPr lang="en-US" baseline="30000" dirty="0">
                <a:solidFill>
                  <a:srgbClr val="FFFFFF"/>
                </a:solidFill>
                <a:effectLst>
                  <a:glow rad="190500">
                    <a:srgbClr val="212121"/>
                  </a:glow>
                </a:effectLst>
                <a:ea typeface="ＭＳ Ｐゴシック" charset="0"/>
              </a:rPr>
              <a:t>2</a:t>
            </a:r>
            <a:r>
              <a:rPr lang="en-US" dirty="0">
                <a:solidFill>
                  <a:srgbClr val="FFFFFF"/>
                </a:solidFill>
                <a:effectLst>
                  <a:glow rad="190500">
                    <a:srgbClr val="212121"/>
                  </a:glow>
                </a:effectLst>
                <a:ea typeface="ＭＳ Ｐゴシック" charset="0"/>
              </a:rPr>
              <a:t>In the cloud and in the sea, </a:t>
            </a:r>
            <a:r>
              <a:rPr lang="en-US" dirty="0">
                <a:solidFill>
                  <a:srgbClr val="FFFF00"/>
                </a:solidFill>
                <a:effectLst>
                  <a:glow rad="190500">
                    <a:srgbClr val="212121"/>
                  </a:glow>
                </a:effectLst>
                <a:ea typeface="ＭＳ Ｐゴシック" charset="0"/>
              </a:rPr>
              <a:t>all </a:t>
            </a:r>
            <a:r>
              <a:rPr lang="en-US" dirty="0">
                <a:solidFill>
                  <a:srgbClr val="FFFFFF"/>
                </a:solidFill>
                <a:effectLst>
                  <a:glow rad="190500">
                    <a:srgbClr val="212121"/>
                  </a:glow>
                </a:effectLst>
                <a:ea typeface="ＭＳ Ｐゴシック" charset="0"/>
              </a:rPr>
              <a:t>of them were baptized as followers of Moses. </a:t>
            </a:r>
            <a:r>
              <a:rPr lang="en-US" baseline="30000" dirty="0">
                <a:solidFill>
                  <a:srgbClr val="FFFFFF"/>
                </a:solidFill>
                <a:effectLst>
                  <a:glow rad="190500">
                    <a:srgbClr val="212121"/>
                  </a:glow>
                </a:effectLst>
                <a:ea typeface="ＭＳ Ｐゴシック" charset="0"/>
              </a:rPr>
              <a:t>3</a:t>
            </a:r>
            <a:r>
              <a:rPr lang="en-US" dirty="0">
                <a:solidFill>
                  <a:srgbClr val="FFFF00"/>
                </a:solidFill>
                <a:effectLst>
                  <a:glow rad="190500">
                    <a:srgbClr val="212121"/>
                  </a:glow>
                </a:effectLst>
                <a:ea typeface="ＭＳ Ｐゴシック" charset="0"/>
              </a:rPr>
              <a:t>All</a:t>
            </a:r>
            <a:r>
              <a:rPr lang="en-US" dirty="0">
                <a:solidFill>
                  <a:srgbClr val="FFFFFF"/>
                </a:solidFill>
                <a:effectLst>
                  <a:glow rad="190500">
                    <a:srgbClr val="212121"/>
                  </a:glow>
                </a:effectLst>
                <a:ea typeface="ＭＳ Ｐゴシック" charset="0"/>
              </a:rPr>
              <a:t> of them ate the same spiritual food, </a:t>
            </a:r>
            <a:r>
              <a:rPr lang="en-US" baseline="30000" dirty="0">
                <a:solidFill>
                  <a:srgbClr val="FFFFFF"/>
                </a:solidFill>
                <a:effectLst>
                  <a:glow rad="190500">
                    <a:srgbClr val="212121"/>
                  </a:glow>
                </a:effectLst>
                <a:ea typeface="ＭＳ Ｐゴシック" charset="0"/>
              </a:rPr>
              <a:t>4</a:t>
            </a:r>
            <a:r>
              <a:rPr lang="en-US" dirty="0">
                <a:solidFill>
                  <a:srgbClr val="FFFFFF"/>
                </a:solidFill>
                <a:effectLst>
                  <a:glow rad="190500">
                    <a:srgbClr val="212121"/>
                  </a:glow>
                </a:effectLst>
                <a:ea typeface="ＭＳ Ｐゴシック" charset="0"/>
              </a:rPr>
              <a:t>and </a:t>
            </a:r>
            <a:r>
              <a:rPr lang="en-US" dirty="0">
                <a:solidFill>
                  <a:srgbClr val="FFFF00"/>
                </a:solidFill>
                <a:effectLst>
                  <a:glow rad="190500">
                    <a:srgbClr val="212121"/>
                  </a:glow>
                </a:effectLst>
                <a:ea typeface="ＭＳ Ｐゴシック" charset="0"/>
              </a:rPr>
              <a:t>all</a:t>
            </a:r>
            <a:r>
              <a:rPr lang="en-US" dirty="0">
                <a:solidFill>
                  <a:srgbClr val="FFFFFF"/>
                </a:solidFill>
                <a:effectLst>
                  <a:glow rad="190500">
                    <a:srgbClr val="212121"/>
                  </a:glow>
                </a:effectLst>
                <a:ea typeface="ＭＳ Ｐゴシック" charset="0"/>
              </a:rPr>
              <a:t> of them drank the same spiritual water. For they drank from the spiritual rock that traveled with them, and that rock was Christ."</a:t>
            </a:r>
          </a:p>
        </p:txBody>
      </p:sp>
    </p:spTree>
    <p:extLst>
      <p:ext uri="{BB962C8B-B14F-4D97-AF65-F5344CB8AC3E}">
        <p14:creationId xmlns:p14="http://schemas.microsoft.com/office/powerpoint/2010/main" val="748388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Genesis</a:t>
            </a: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Live out God</a:t>
            </a:r>
            <a:r>
              <a:rPr lang="mr-IN" sz="5400" b="1" dirty="0">
                <a:solidFill>
                  <a:srgbClr val="FFFFFF"/>
                </a:solidFill>
                <a:effectLst>
                  <a:glow rad="127000">
                    <a:srgbClr val="000000"/>
                  </a:glow>
                </a:effectLst>
                <a:latin typeface="Arial" charset="0"/>
                <a:ea typeface="ＭＳ Ｐゴシック" charset="0"/>
                <a:cs typeface="ＭＳ Ｐゴシック" charset="0"/>
              </a:rPr>
              <a:t>'</a:t>
            </a:r>
            <a:r>
              <a:rPr lang="en-US" sz="5400" b="1" dirty="0">
                <a:solidFill>
                  <a:srgbClr val="FFFFFF"/>
                </a:solidFill>
                <a:effectLst>
                  <a:glow rad="127000">
                    <a:srgbClr val="000000"/>
                  </a:glow>
                </a:effectLst>
                <a:latin typeface="Arial" charset="0"/>
                <a:ea typeface="ＭＳ Ｐゴシック" charset="0"/>
                <a:cs typeface="ＭＳ Ｐゴシック" charset="0"/>
              </a:rPr>
              <a:t>s </a:t>
            </a:r>
            <a:r>
              <a:rPr lang="en-US" sz="5400" b="1" dirty="0">
                <a:solidFill>
                  <a:srgbClr val="FFFF00"/>
                </a:solidFill>
                <a:effectLst>
                  <a:glow rad="127000">
                    <a:srgbClr val="000000"/>
                  </a:glow>
                </a:effectLst>
                <a:latin typeface="Arial" charset="0"/>
                <a:ea typeface="ＭＳ Ｐゴシック" charset="0"/>
                <a:cs typeface="ＭＳ Ｐゴシック" charset="0"/>
              </a:rPr>
              <a:t>choice</a:t>
            </a:r>
            <a:r>
              <a:rPr lang="en-US" sz="5400" b="1" dirty="0">
                <a:solidFill>
                  <a:srgbClr val="FFFFFF"/>
                </a:solidFill>
                <a:effectLst>
                  <a:glow rad="127000">
                    <a:srgbClr val="000000"/>
                  </a:glow>
                </a:effectLst>
                <a:latin typeface="Arial" charset="0"/>
                <a:ea typeface="ＭＳ Ｐゴシック" charset="0"/>
                <a:cs typeface="ＭＳ Ｐゴシック" charset="0"/>
              </a:rPr>
              <a:t> of you and </a:t>
            </a:r>
            <a:r>
              <a:rPr lang="en-US" sz="5400" b="1" dirty="0">
                <a:solidFill>
                  <a:srgbClr val="FFFF00"/>
                </a:solidFill>
                <a:effectLst>
                  <a:glow rad="127000">
                    <a:srgbClr val="000000"/>
                  </a:glow>
                </a:effectLst>
                <a:latin typeface="Arial" charset="0"/>
                <a:ea typeface="ＭＳ Ｐゴシック" charset="0"/>
                <a:cs typeface="ＭＳ Ｐゴシック" charset="0"/>
              </a:rPr>
              <a:t>promises</a:t>
            </a:r>
            <a:r>
              <a:rPr lang="en-US" sz="5400" b="1" dirty="0">
                <a:solidFill>
                  <a:srgbClr val="FFFFFF"/>
                </a:solidFill>
                <a:effectLst>
                  <a:glow rad="127000">
                    <a:srgbClr val="000000"/>
                  </a:glow>
                </a:effectLst>
                <a:latin typeface="Arial" charset="0"/>
                <a:ea typeface="ＭＳ Ｐゴシック" charset="0"/>
                <a:cs typeface="ＭＳ Ｐゴシック" charset="0"/>
              </a:rPr>
              <a:t> for blessing</a:t>
            </a:r>
          </a:p>
        </p:txBody>
      </p:sp>
    </p:spTree>
    <p:extLst>
      <p:ext uri="{BB962C8B-B14F-4D97-AF65-F5344CB8AC3E}">
        <p14:creationId xmlns:p14="http://schemas.microsoft.com/office/powerpoint/2010/main" val="976971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is God </a:t>
            </a:r>
            <a:r>
              <a:rPr lang="en-US" sz="5400" b="1" dirty="0">
                <a:solidFill>
                  <a:srgbClr val="FFFF00"/>
                </a:solidFill>
                <a:effectLst>
                  <a:glow rad="127000">
                    <a:schemeClr val="tx1"/>
                  </a:glow>
                </a:effectLst>
                <a:latin typeface="Arial" charset="0"/>
                <a:ea typeface="ＭＳ Ｐゴシック" charset="0"/>
                <a:cs typeface="ＭＳ Ｐゴシック" charset="0"/>
              </a:rPr>
              <a:t>forming</a:t>
            </a:r>
            <a:r>
              <a:rPr lang="en-US" sz="5400" b="1" dirty="0">
                <a:effectLst>
                  <a:glow rad="127000">
                    <a:schemeClr val="tx1"/>
                  </a:glow>
                </a:effectLst>
                <a:latin typeface="Arial" charset="0"/>
                <a:ea typeface="ＭＳ Ｐゴシック" charset="0"/>
                <a:cs typeface="ＭＳ Ｐゴシック" charset="0"/>
              </a:rPr>
              <a:t> us?</a:t>
            </a:r>
          </a:p>
        </p:txBody>
      </p:sp>
      <p:sp>
        <p:nvSpPr>
          <p:cNvPr id="4" name="Rectangle 2"/>
          <p:cNvSpPr txBox="1">
            <a:spLocks noChangeArrowheads="1"/>
          </p:cNvSpPr>
          <p:nvPr/>
        </p:nvSpPr>
        <p:spPr bwMode="auto">
          <a:xfrm rot="20015944">
            <a:off x="3869371" y="4941630"/>
            <a:ext cx="6259573"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i="1" dirty="0">
                <a:solidFill>
                  <a:srgbClr val="FFFFFF"/>
                </a:solidFill>
                <a:effectLst>
                  <a:glow rad="876300">
                    <a:srgbClr val="000000"/>
                  </a:glow>
                </a:effectLst>
                <a:latin typeface="Arial" charset="0"/>
                <a:ea typeface="ＭＳ Ｐゴシック" charset="0"/>
                <a:cs typeface="ＭＳ Ｐゴシック" charset="0"/>
              </a:rPr>
              <a:t>2 reasons</a:t>
            </a:r>
          </a:p>
        </p:txBody>
      </p:sp>
    </p:spTree>
    <p:extLst>
      <p:ext uri="{BB962C8B-B14F-4D97-AF65-F5344CB8AC3E}">
        <p14:creationId xmlns:p14="http://schemas.microsoft.com/office/powerpoint/2010/main" val="379041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297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7045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saves</a:t>
            </a:r>
            <a:r>
              <a:rPr lang="en-US" sz="4800" b="1" dirty="0">
                <a:effectLst>
                  <a:glow rad="127000">
                    <a:schemeClr val="tx1"/>
                  </a:glow>
                </a:effectLst>
                <a:latin typeface="Arial" charset="0"/>
                <a:ea typeface="ＭＳ Ｐゴシック" charset="0"/>
                <a:cs typeface="ＭＳ Ｐゴシック" charset="0"/>
              </a:rPr>
              <a:t> us to show his power and care.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Exodus 1–18</a:t>
            </a:r>
          </a:p>
        </p:txBody>
      </p:sp>
    </p:spTree>
    <p:extLst>
      <p:ext uri="{BB962C8B-B14F-4D97-AF65-F5344CB8AC3E}">
        <p14:creationId xmlns:p14="http://schemas.microsoft.com/office/powerpoint/2010/main" val="24226731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0"/>
            <a:ext cx="9106371" cy="68297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6342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teaches</a:t>
            </a:r>
            <a:r>
              <a:rPr lang="en-US" sz="4800" b="1" dirty="0">
                <a:effectLst>
                  <a:glow rad="127000">
                    <a:schemeClr val="tx1"/>
                  </a:glow>
                </a:effectLst>
                <a:latin typeface="Arial" charset="0"/>
                <a:ea typeface="ＭＳ Ｐゴシック" charset="0"/>
                <a:cs typeface="ＭＳ Ｐゴシック" charset="0"/>
              </a:rPr>
              <a:t> us as his new people to enjoy his presence.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Exodus 19–40</a:t>
            </a:r>
          </a:p>
        </p:txBody>
      </p:sp>
    </p:spTree>
    <p:extLst>
      <p:ext uri="{BB962C8B-B14F-4D97-AF65-F5344CB8AC3E}">
        <p14:creationId xmlns:p14="http://schemas.microsoft.com/office/powerpoint/2010/main" val="23494129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369"/>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Key Exodus Sections</a:t>
            </a:r>
          </a:p>
        </p:txBody>
      </p:sp>
      <p:sp>
        <p:nvSpPr>
          <p:cNvPr id="4" name="Rectangle 2"/>
          <p:cNvSpPr txBox="1">
            <a:spLocks noChangeArrowheads="1"/>
          </p:cNvSpPr>
          <p:nvPr/>
        </p:nvSpPr>
        <p:spPr bwMode="auto">
          <a:xfrm>
            <a:off x="162333" y="16289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Exodus</a:t>
            </a:r>
          </a:p>
        </p:txBody>
      </p:sp>
      <p:sp>
        <p:nvSpPr>
          <p:cNvPr id="7" name="Rectangle 2"/>
          <p:cNvSpPr txBox="1">
            <a:spLocks noChangeArrowheads="1"/>
          </p:cNvSpPr>
          <p:nvPr/>
        </p:nvSpPr>
        <p:spPr bwMode="auto">
          <a:xfrm>
            <a:off x="162333" y="5037601"/>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1–18</a:t>
            </a:r>
          </a:p>
        </p:txBody>
      </p:sp>
      <p:sp>
        <p:nvSpPr>
          <p:cNvPr id="8" name="Rectangle 2"/>
          <p:cNvSpPr txBox="1">
            <a:spLocks noChangeArrowheads="1"/>
          </p:cNvSpPr>
          <p:nvPr/>
        </p:nvSpPr>
        <p:spPr bwMode="auto">
          <a:xfrm>
            <a:off x="3189306" y="1936506"/>
            <a:ext cx="5729206" cy="11227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495300">
                    <a:srgbClr val="000000"/>
                  </a:glow>
                </a:effectLst>
                <a:uLnTx/>
                <a:uFillTx/>
                <a:latin typeface="Arial" charset="0"/>
                <a:ea typeface="ＭＳ Ｐゴシック" charset="0"/>
                <a:cs typeface="ＭＳ Ｐゴシック" charset="0"/>
              </a:rPr>
              <a:t>God </a:t>
            </a:r>
            <a:r>
              <a:rPr kumimoji="0" lang="en-US" sz="4000" b="1" i="1" u="none" strike="noStrike" kern="1200" cap="none" spc="0" normalizeH="0" baseline="0" noProof="0" dirty="0">
                <a:ln>
                  <a:noFill/>
                </a:ln>
                <a:solidFill>
                  <a:srgbClr val="FFFF00"/>
                </a:solidFill>
                <a:effectLst>
                  <a:glow rad="495300">
                    <a:srgbClr val="000000"/>
                  </a:glow>
                </a:effectLst>
                <a:uLnTx/>
                <a:uFillTx/>
                <a:latin typeface="Arial" charset="0"/>
                <a:ea typeface="ＭＳ Ｐゴシック" charset="0"/>
                <a:cs typeface="ＭＳ Ｐゴシック" charset="0"/>
              </a:rPr>
              <a:t>saved</a:t>
            </a:r>
            <a:r>
              <a:rPr kumimoji="0" lang="en-US" sz="4000" b="1" i="1" u="none" strike="noStrike" kern="1200" cap="none" spc="0" normalizeH="0" baseline="0" noProof="0" dirty="0">
                <a:ln>
                  <a:noFill/>
                </a:ln>
                <a:solidFill>
                  <a:srgbClr val="FFFFFF"/>
                </a:solidFill>
                <a:effectLst>
                  <a:glow rad="495300">
                    <a:srgbClr val="000000"/>
                  </a:glow>
                </a:effectLst>
                <a:uLnTx/>
                <a:uFillTx/>
                <a:latin typeface="Arial" charset="0"/>
                <a:ea typeface="ＭＳ Ｐゴシック" charset="0"/>
                <a:cs typeface="ＭＳ Ｐゴシック" charset="0"/>
              </a:rPr>
              <a:t> Israel from slavery in Egypt</a:t>
            </a:r>
          </a:p>
        </p:txBody>
      </p:sp>
      <p:sp>
        <p:nvSpPr>
          <p:cNvPr id="10" name="Rectangle 2"/>
          <p:cNvSpPr txBox="1">
            <a:spLocks noChangeArrowheads="1"/>
          </p:cNvSpPr>
          <p:nvPr/>
        </p:nvSpPr>
        <p:spPr bwMode="auto">
          <a:xfrm>
            <a:off x="162333" y="5849306"/>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Narrative</a:t>
            </a:r>
          </a:p>
        </p:txBody>
      </p:sp>
      <p:sp>
        <p:nvSpPr>
          <p:cNvPr id="12" name="Rectangle 2"/>
          <p:cNvSpPr txBox="1">
            <a:spLocks noChangeArrowheads="1"/>
          </p:cNvSpPr>
          <p:nvPr/>
        </p:nvSpPr>
        <p:spPr bwMode="auto">
          <a:xfrm>
            <a:off x="3189306" y="3189101"/>
            <a:ext cx="5729206" cy="14280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495300">
                    <a:srgbClr val="000000"/>
                  </a:glow>
                </a:effectLst>
                <a:uLnTx/>
                <a:uFillTx/>
                <a:latin typeface="Arial" charset="0"/>
                <a:ea typeface="ＭＳ Ｐゴシック" charset="0"/>
                <a:cs typeface="ＭＳ Ｐゴシック" charset="0"/>
              </a:rPr>
              <a:t>and </a:t>
            </a:r>
            <a:r>
              <a:rPr kumimoji="0" lang="en-US" sz="4000" b="1" i="1" u="none" strike="noStrike" kern="1200" cap="none" spc="0" normalizeH="0" baseline="0" noProof="0" dirty="0">
                <a:ln>
                  <a:noFill/>
                </a:ln>
                <a:solidFill>
                  <a:srgbClr val="FFFF00"/>
                </a:solidFill>
                <a:effectLst>
                  <a:glow rad="495300">
                    <a:srgbClr val="000000"/>
                  </a:glow>
                </a:effectLst>
                <a:uLnTx/>
                <a:uFillTx/>
                <a:latin typeface="Arial" charset="0"/>
                <a:ea typeface="ＭＳ Ｐゴシック" charset="0"/>
                <a:cs typeface="ＭＳ Ｐゴシック" charset="0"/>
              </a:rPr>
              <a:t>protected</a:t>
            </a:r>
            <a:r>
              <a:rPr kumimoji="0" lang="en-US" sz="4000" b="1" i="1" u="none" strike="noStrike" kern="1200" cap="none" spc="0" normalizeH="0" baseline="0" noProof="0" dirty="0">
                <a:ln>
                  <a:noFill/>
                </a:ln>
                <a:solidFill>
                  <a:srgbClr val="FFFFFF"/>
                </a:solidFill>
                <a:effectLst>
                  <a:glow rad="495300">
                    <a:srgbClr val="000000"/>
                  </a:glow>
                </a:effectLst>
                <a:uLnTx/>
                <a:uFillTx/>
                <a:latin typeface="Arial" charset="0"/>
                <a:ea typeface="ＭＳ Ｐゴシック" charset="0"/>
                <a:cs typeface="ＭＳ Ｐゴシック" charset="0"/>
              </a:rPr>
              <a:t> them in the wilderness.</a:t>
            </a:r>
          </a:p>
        </p:txBody>
      </p:sp>
    </p:spTree>
    <p:extLst>
      <p:ext uri="{BB962C8B-B14F-4D97-AF65-F5344CB8AC3E}">
        <p14:creationId xmlns:p14="http://schemas.microsoft.com/office/powerpoint/2010/main" val="233227035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369"/>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Key Exodus Sections</a:t>
            </a:r>
          </a:p>
        </p:txBody>
      </p:sp>
      <p:sp>
        <p:nvSpPr>
          <p:cNvPr id="5" name="Rectangle 2"/>
          <p:cNvSpPr txBox="1">
            <a:spLocks noChangeArrowheads="1"/>
          </p:cNvSpPr>
          <p:nvPr/>
        </p:nvSpPr>
        <p:spPr bwMode="auto">
          <a:xfrm>
            <a:off x="3179372" y="16289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effectLst/>
                <a:latin typeface="Helvetica Neue Black Condensed"/>
                <a:ea typeface="ＭＳ Ｐゴシック" charset="0"/>
                <a:cs typeface="Helvetica Neue Black Condensed"/>
              </a:rPr>
              <a:t>Law</a:t>
            </a:r>
          </a:p>
        </p:txBody>
      </p:sp>
      <p:sp>
        <p:nvSpPr>
          <p:cNvPr id="6" name="Rectangle 2"/>
          <p:cNvSpPr txBox="1">
            <a:spLocks noChangeArrowheads="1"/>
          </p:cNvSpPr>
          <p:nvPr/>
        </p:nvSpPr>
        <p:spPr bwMode="auto">
          <a:xfrm>
            <a:off x="6196412" y="16289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effectLst/>
                <a:latin typeface="Helvetica Neue Black Condensed"/>
                <a:ea typeface="ＭＳ Ｐゴシック" charset="0"/>
                <a:cs typeface="Helvetica Neue Black Condensed"/>
              </a:rPr>
              <a:t>Tabernacle</a:t>
            </a:r>
          </a:p>
        </p:txBody>
      </p:sp>
      <p:sp>
        <p:nvSpPr>
          <p:cNvPr id="8" name="Rectangle 2"/>
          <p:cNvSpPr txBox="1">
            <a:spLocks noChangeArrowheads="1"/>
          </p:cNvSpPr>
          <p:nvPr/>
        </p:nvSpPr>
        <p:spPr bwMode="auto">
          <a:xfrm>
            <a:off x="3179372" y="5039025"/>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latin typeface="Arial" charset="0"/>
                <a:ea typeface="ＭＳ Ｐゴシック" charset="0"/>
                <a:cs typeface="ＭＳ Ｐゴシック" charset="0"/>
              </a:rPr>
              <a:t>19–31</a:t>
            </a:r>
          </a:p>
        </p:txBody>
      </p:sp>
      <p:sp>
        <p:nvSpPr>
          <p:cNvPr id="9" name="Rectangle 2"/>
          <p:cNvSpPr txBox="1">
            <a:spLocks noChangeArrowheads="1"/>
          </p:cNvSpPr>
          <p:nvPr/>
        </p:nvSpPr>
        <p:spPr bwMode="auto">
          <a:xfrm>
            <a:off x="6196412" y="5026019"/>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latin typeface="Arial" charset="0"/>
                <a:ea typeface="ＭＳ Ｐゴシック" charset="0"/>
                <a:cs typeface="ＭＳ Ｐゴシック" charset="0"/>
              </a:rPr>
              <a:t>32–40</a:t>
            </a:r>
          </a:p>
        </p:txBody>
      </p:sp>
      <p:sp>
        <p:nvSpPr>
          <p:cNvPr id="11" name="Rectangle 2"/>
          <p:cNvSpPr txBox="1">
            <a:spLocks noChangeArrowheads="1"/>
          </p:cNvSpPr>
          <p:nvPr/>
        </p:nvSpPr>
        <p:spPr bwMode="auto">
          <a:xfrm>
            <a:off x="3179372" y="5849306"/>
            <a:ext cx="586025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latin typeface="Arial" charset="0"/>
                <a:ea typeface="ＭＳ Ｐゴシック" charset="0"/>
                <a:cs typeface="ＭＳ Ｐゴシック" charset="0"/>
              </a:rPr>
              <a:t>Instruction</a:t>
            </a:r>
          </a:p>
        </p:txBody>
      </p:sp>
      <p:sp>
        <p:nvSpPr>
          <p:cNvPr id="12" name="Rectangle 2"/>
          <p:cNvSpPr txBox="1">
            <a:spLocks noChangeArrowheads="1"/>
          </p:cNvSpPr>
          <p:nvPr/>
        </p:nvSpPr>
        <p:spPr bwMode="auto">
          <a:xfrm>
            <a:off x="1" y="1269078"/>
            <a:ext cx="3179372" cy="55889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latin typeface="Arial" charset="0"/>
                <a:ea typeface="ＭＳ Ｐゴシック" charset="0"/>
                <a:cs typeface="ＭＳ Ｐゴシック" charset="0"/>
              </a:rPr>
              <a:t>God taught Israel the Mosaic Law so he could live with them in the tabernacle </a:t>
            </a:r>
          </a:p>
        </p:txBody>
      </p:sp>
      <p:sp>
        <p:nvSpPr>
          <p:cNvPr id="2" name="Pentagon 1"/>
          <p:cNvSpPr/>
          <p:nvPr/>
        </p:nvSpPr>
        <p:spPr bwMode="auto">
          <a:xfrm>
            <a:off x="5474849" y="2684038"/>
            <a:ext cx="779287" cy="463846"/>
          </a:xfrm>
          <a:prstGeom prst="homePlate">
            <a:avLst/>
          </a:prstGeom>
          <a:solidFill>
            <a:srgbClr val="FF0000"/>
          </a:solidFill>
          <a:ln w="762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56517751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4030393"/>
          </a:xfrm>
          <a:effectLst>
            <a:outerShdw blurRad="63500" dist="35921" dir="2700000" algn="ctr" rotWithShape="0">
              <a:schemeClr val="tx2">
                <a:alpha val="74998"/>
              </a:schemeClr>
            </a:outerShdw>
          </a:effectLst>
        </p:spPr>
        <p:txBody>
          <a:bodyPr anchor="t"/>
          <a:lstStyle/>
          <a:p>
            <a:pPr marL="808038" indent="-808038" algn="l">
              <a:defRPr/>
            </a:pPr>
            <a:r>
              <a:rPr lang="en-US" b="1" dirty="0">
                <a:effectLst>
                  <a:glow rad="127000">
                    <a:schemeClr val="tx1"/>
                  </a:glow>
                </a:effectLst>
                <a:latin typeface="Arial" charset="0"/>
                <a:ea typeface="ＭＳ Ｐゴシック" charset="0"/>
                <a:cs typeface="ＭＳ Ｐゴシック" charset="0"/>
              </a:rPr>
              <a:t>1.	God gave the </a:t>
            </a:r>
            <a:r>
              <a:rPr lang="en-US" b="1" dirty="0">
                <a:solidFill>
                  <a:srgbClr val="FFFF00"/>
                </a:solidFill>
                <a:effectLst>
                  <a:glow rad="127000">
                    <a:schemeClr val="tx1"/>
                  </a:glow>
                </a:effectLst>
                <a:latin typeface="Arial" charset="0"/>
                <a:ea typeface="ＭＳ Ｐゴシック" charset="0"/>
                <a:cs typeface="ＭＳ Ｐゴシック" charset="0"/>
              </a:rPr>
              <a:t>Law</a:t>
            </a:r>
            <a:r>
              <a:rPr lang="en-US" b="1" dirty="0">
                <a:effectLst>
                  <a:glow rad="127000">
                    <a:schemeClr val="tx1"/>
                  </a:glow>
                </a:effectLst>
                <a:latin typeface="Arial" charset="0"/>
                <a:ea typeface="ＭＳ Ｐゴシック" charset="0"/>
                <a:cs typeface="ＭＳ Ｐゴシック" charset="0"/>
              </a:rPr>
              <a:t> to start Israel's </a:t>
            </a:r>
            <a:r>
              <a:rPr lang="en-US" b="1" dirty="0">
                <a:solidFill>
                  <a:srgbClr val="FFFF00"/>
                </a:solidFill>
                <a:effectLst>
                  <a:glow rad="127000">
                    <a:schemeClr val="tx1"/>
                  </a:glow>
                </a:effectLst>
                <a:latin typeface="Arial" charset="0"/>
                <a:ea typeface="ＭＳ Ｐゴシック" charset="0"/>
                <a:cs typeface="ＭＳ Ｐゴシック" charset="0"/>
              </a:rPr>
              <a:t>covenant</a:t>
            </a:r>
            <a:r>
              <a:rPr lang="en-US" b="1" dirty="0">
                <a:effectLst>
                  <a:glow rad="127000">
                    <a:schemeClr val="tx1"/>
                  </a:glow>
                </a:effectLst>
                <a:latin typeface="Arial" charset="0"/>
                <a:ea typeface="ＭＳ Ｐゴシック" charset="0"/>
                <a:cs typeface="ＭＳ Ｐゴシック" charset="0"/>
              </a:rPr>
              <a:t> relationship with a holy God.</a:t>
            </a:r>
            <a:br>
              <a:rPr lang="en-US"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a:defRPr/>
            </a:pPr>
            <a:r>
              <a:rPr lang="en-US" b="1" i="1" dirty="0">
                <a:effectLst>
                  <a:glow rad="127000">
                    <a:schemeClr val="tx1"/>
                  </a:glow>
                </a:effectLst>
                <a:latin typeface="Arial" charset="0"/>
                <a:ea typeface="ＭＳ Ｐゴシック" charset="0"/>
                <a:cs typeface="ＭＳ Ｐゴシック" charset="0"/>
              </a:rPr>
              <a:t>The Point of Exodus 19–31</a:t>
            </a:r>
          </a:p>
        </p:txBody>
      </p:sp>
    </p:spTree>
    <p:extLst>
      <p:ext uri="{BB962C8B-B14F-4D97-AF65-F5344CB8AC3E}">
        <p14:creationId xmlns:p14="http://schemas.microsoft.com/office/powerpoint/2010/main" val="903674891"/>
      </p:ext>
    </p:extLst>
  </p:cSld>
  <p:clrMapOvr>
    <a:overrideClrMapping bg1="lt1" tx1="dk1" bg2="lt2" tx2="dk2" accent1="accent1" accent2="accent2" accent3="accent3" accent4="accent4" accent5="accent5" accent6="accent6" hlink="hlink" folHlink="folHlink"/>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mos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448" b="5264"/>
          <a:stretch/>
        </p:blipFill>
        <p:spPr bwMode="auto">
          <a:xfrm>
            <a:off x="0" y="-1"/>
            <a:ext cx="9250430" cy="6937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67" name="Rectangle 19"/>
          <p:cNvSpPr>
            <a:spLocks noGrp="1" noChangeArrowheads="1"/>
          </p:cNvSpPr>
          <p:nvPr>
            <p:ph type="title" idx="4294967295"/>
          </p:nvPr>
        </p:nvSpPr>
        <p:spPr>
          <a:xfrm>
            <a:off x="914400" y="1066800"/>
            <a:ext cx="8229600" cy="1143000"/>
          </a:xfrm>
        </p:spPr>
        <p:txBody>
          <a:bodyPr/>
          <a:lstStyle/>
          <a:p>
            <a:pPr eaLnBrk="1" hangingPunct="1">
              <a:defRPr/>
            </a:pPr>
            <a:r>
              <a:rPr lang="en-US">
                <a:latin typeface="Arial" charset="0"/>
                <a:cs typeface="Arial" charset="0"/>
              </a:rPr>
              <a:t>Why was the Law so vital?</a:t>
            </a:r>
          </a:p>
        </p:txBody>
      </p:sp>
      <p:sp>
        <p:nvSpPr>
          <p:cNvPr id="334868" name="Rectangle 20"/>
          <p:cNvSpPr>
            <a:spLocks noChangeArrowheads="1"/>
          </p:cNvSpPr>
          <p:nvPr/>
        </p:nvSpPr>
        <p:spPr bwMode="auto">
          <a:xfrm>
            <a:off x="3352800" y="3962400"/>
            <a:ext cx="5791200" cy="2438400"/>
          </a:xfrm>
          <a:prstGeom prst="rect">
            <a:avLst/>
          </a:prstGeom>
          <a:noFill/>
          <a:ln w="9525">
            <a:noFill/>
            <a:miter lim="800000"/>
            <a:headEnd/>
            <a:tailEnd/>
          </a:ln>
          <a:effectLst/>
        </p:spPr>
        <p:txBody>
          <a:bodyPr anchor="ctr" anchorCtr="1"/>
          <a:lstStyle/>
          <a:p>
            <a:pPr algn="ctr" defTabSz="914400" eaLnBrk="0" fontAlgn="base" hangingPunct="0">
              <a:spcBef>
                <a:spcPct val="0"/>
              </a:spcBef>
              <a:spcAft>
                <a:spcPct val="0"/>
              </a:spcAft>
              <a:defRPr/>
            </a:pPr>
            <a:r>
              <a:rPr lang="en-US" sz="4400" b="1">
                <a:solidFill>
                  <a:srgbClr val="B9EFEE"/>
                </a:solidFill>
                <a:effectLst>
                  <a:outerShdw blurRad="38100" dist="38100" dir="2700000" algn="tl">
                    <a:srgbClr val="000000"/>
                  </a:outerShdw>
                </a:effectLst>
                <a:latin typeface="Arial" charset="0"/>
                <a:ea typeface="ＭＳ Ｐゴシック" charset="0"/>
                <a:cs typeface="Arial" charset="0"/>
              </a:rPr>
              <a:t>The Law gave Israel a governmental charter</a:t>
            </a:r>
          </a:p>
        </p:txBody>
      </p:sp>
    </p:spTree>
    <p:extLst>
      <p:ext uri="{BB962C8B-B14F-4D97-AF65-F5344CB8AC3E}">
        <p14:creationId xmlns:p14="http://schemas.microsoft.com/office/powerpoint/2010/main" val="1970982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4868">
                                            <p:txEl>
                                              <p:pRg st="0" end="0"/>
                                            </p:txEl>
                                          </p:spTgt>
                                        </p:tgtEl>
                                        <p:attrNameLst>
                                          <p:attrName>style.visibility</p:attrName>
                                        </p:attrNameLst>
                                      </p:cBhvr>
                                      <p:to>
                                        <p:strVal val="visible"/>
                                      </p:to>
                                    </p:set>
                                    <p:animEffect transition="in" filter="dissolve">
                                      <p:cBhvr>
                                        <p:cTn id="7" dur="500"/>
                                        <p:tgtEl>
                                          <p:spTgt spid="3348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8"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19</a:t>
            </a:r>
          </a:p>
        </p:txBody>
      </p:sp>
    </p:spTree>
    <p:extLst>
      <p:ext uri="{BB962C8B-B14F-4D97-AF65-F5344CB8AC3E}">
        <p14:creationId xmlns:p14="http://schemas.microsoft.com/office/powerpoint/2010/main" val="7554516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09" name="Picture 2" descr="OMSSO0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5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8210" name="Rectangle 3" descr="Purple mesh"/>
          <p:cNvSpPr>
            <a:spLocks noChangeArrowheads="1"/>
          </p:cNvSpPr>
          <p:nvPr/>
        </p:nvSpPr>
        <p:spPr bwMode="auto">
          <a:xfrm>
            <a:off x="4495800" y="0"/>
            <a:ext cx="46482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
        <p:nvSpPr>
          <p:cNvPr id="274437" name="Text Box 5"/>
          <p:cNvSpPr txBox="1">
            <a:spLocks noChangeArrowheads="1"/>
          </p:cNvSpPr>
          <p:nvPr/>
        </p:nvSpPr>
        <p:spPr bwMode="auto">
          <a:xfrm>
            <a:off x="5562600" y="5943600"/>
            <a:ext cx="3352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ＭＳ Ｐゴシック" charset="0"/>
                <a:cs typeface="Arial"/>
              </a:rPr>
              <a:t>Exodus 19–40</a:t>
            </a:r>
          </a:p>
        </p:txBody>
      </p:sp>
      <p:sp>
        <p:nvSpPr>
          <p:cNvPr id="274438" name="Rectangle 6"/>
          <p:cNvSpPr>
            <a:spLocks noGrp="1" noChangeArrowheads="1"/>
          </p:cNvSpPr>
          <p:nvPr>
            <p:ph type="title" idx="4294967295"/>
          </p:nvPr>
        </p:nvSpPr>
        <p:spPr>
          <a:xfrm>
            <a:off x="6324600" y="609600"/>
            <a:ext cx="2590800" cy="25304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4000" b="1">
                <a:solidFill>
                  <a:schemeClr val="bg1"/>
                </a:solidFill>
                <a:ea typeface="ＭＳ Ｐゴシック" pitchFamily="-112" charset="-128"/>
                <a:cs typeface="ＭＳ Ｐゴシック" pitchFamily="-112" charset="-128"/>
              </a:rPr>
              <a:t>Moses became covenant mediator</a:t>
            </a:r>
          </a:p>
        </p:txBody>
      </p:sp>
    </p:spTree>
    <p:extLst>
      <p:ext uri="{BB962C8B-B14F-4D97-AF65-F5344CB8AC3E}">
        <p14:creationId xmlns:p14="http://schemas.microsoft.com/office/powerpoint/2010/main" val="22176304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6000"/>
                                  </p:stCondLst>
                                  <p:childTnLst>
                                    <p:set>
                                      <p:cBhvr>
                                        <p:cTn id="6" dur="1" fill="hold">
                                          <p:stCondLst>
                                            <p:cond delay="0"/>
                                          </p:stCondLst>
                                        </p:cTn>
                                        <p:tgtEl>
                                          <p:spTgt spid="274437"/>
                                        </p:tgtEl>
                                        <p:attrNameLst>
                                          <p:attrName>style.visibility</p:attrName>
                                        </p:attrNameLst>
                                      </p:cBhvr>
                                      <p:to>
                                        <p:strVal val="visible"/>
                                      </p:to>
                                    </p:set>
                                    <p:animEffect transition="in" filter="dissolve">
                                      <p:cBhvr>
                                        <p:cTn id="7" dur="5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5" descr="j021605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731838"/>
            <a:ext cx="9144000" cy="612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4" name="Rectangle 2"/>
          <p:cNvSpPr>
            <a:spLocks noGrp="1" noChangeArrowheads="1"/>
          </p:cNvSpPr>
          <p:nvPr>
            <p:ph type="title"/>
          </p:nvPr>
        </p:nvSpPr>
        <p:spPr>
          <a:xfrm>
            <a:off x="685800" y="152400"/>
            <a:ext cx="7772400" cy="1143000"/>
          </a:xfrm>
        </p:spPr>
        <p:txBody>
          <a:bodyPr/>
          <a:lstStyle/>
          <a:p>
            <a:pPr>
              <a:defRPr/>
            </a:pPr>
            <a:r>
              <a:rPr lang="en-US" dirty="0">
                <a:effectLst>
                  <a:glow rad="228600">
                    <a:srgbClr val="020020"/>
                  </a:glow>
                  <a:outerShdw blurRad="38100" dist="38100" dir="2700000" algn="tl">
                    <a:srgbClr val="000000"/>
                  </a:outerShdw>
                </a:effectLst>
                <a:cs typeface="Arial"/>
              </a:rPr>
              <a:t>Key Verse</a:t>
            </a:r>
          </a:p>
        </p:txBody>
      </p:sp>
      <p:sp>
        <p:nvSpPr>
          <p:cNvPr id="480259" name="Text Box 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altLang="zh-CN">
                <a:solidFill>
                  <a:srgbClr val="FFFFFF"/>
                </a:solidFill>
                <a:latin typeface="Arial" charset="0"/>
              </a:rPr>
              <a:t>98</a:t>
            </a:r>
          </a:p>
        </p:txBody>
      </p:sp>
      <p:sp>
        <p:nvSpPr>
          <p:cNvPr id="13318" name="Rectangle 6"/>
          <p:cNvSpPr>
            <a:spLocks noChangeArrowheads="1"/>
          </p:cNvSpPr>
          <p:nvPr/>
        </p:nvSpPr>
        <p:spPr bwMode="auto">
          <a:xfrm>
            <a:off x="0" y="1447800"/>
            <a:ext cx="9144000" cy="48006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2800" b="1" dirty="0">
                <a:solidFill>
                  <a:srgbClr val="F1F7E9"/>
                </a:solidFill>
                <a:effectLst>
                  <a:glow rad="228600">
                    <a:srgbClr val="020020"/>
                  </a:glow>
                </a:effectLst>
                <a:latin typeface="Arial"/>
                <a:ea typeface="宋体" charset="0"/>
                <a:cs typeface="Arial"/>
              </a:rPr>
              <a:t>	</a:t>
            </a:r>
            <a:r>
              <a:rPr kumimoji="1" lang="mr-IN" altLang="zh-CN" sz="4000" b="1" dirty="0">
                <a:solidFill>
                  <a:srgbClr val="F1F7E9"/>
                </a:solidFill>
                <a:effectLst>
                  <a:glow rad="228600">
                    <a:srgbClr val="020020"/>
                  </a:glow>
                </a:effectLst>
                <a:latin typeface="Arial"/>
                <a:ea typeface="宋体" charset="0"/>
                <a:cs typeface="Arial"/>
              </a:rPr>
              <a:t>"</a:t>
            </a:r>
            <a:r>
              <a:rPr kumimoji="1" lang="en-US" altLang="zh-CN" sz="4000" b="1" dirty="0">
                <a:solidFill>
                  <a:srgbClr val="F1F7E9"/>
                </a:solidFill>
                <a:effectLst>
                  <a:glow rad="228600">
                    <a:srgbClr val="020020"/>
                  </a:glow>
                </a:effectLst>
                <a:latin typeface="Arial"/>
                <a:ea typeface="宋体" charset="0"/>
                <a:cs typeface="Arial"/>
              </a:rPr>
              <a:t>Now if you obey me fully and keep my covenant, then out of all nations you will be my treasured possession.  Although the whole earth is mine, you will be for me a </a:t>
            </a:r>
            <a:r>
              <a:rPr kumimoji="1" lang="en-US" altLang="zh-CN" sz="4000" b="1" dirty="0">
                <a:solidFill>
                  <a:srgbClr val="FFFF00"/>
                </a:solidFill>
                <a:effectLst>
                  <a:glow rad="228600">
                    <a:srgbClr val="020020"/>
                  </a:glow>
                </a:effectLst>
                <a:latin typeface="Arial"/>
                <a:ea typeface="宋体" charset="0"/>
                <a:cs typeface="Arial"/>
              </a:rPr>
              <a:t>kingdom of priests </a:t>
            </a:r>
            <a:r>
              <a:rPr kumimoji="1" lang="en-US" altLang="zh-CN" sz="4000" b="1" dirty="0">
                <a:solidFill>
                  <a:srgbClr val="F1F7E9"/>
                </a:solidFill>
                <a:effectLst>
                  <a:glow rad="228600">
                    <a:srgbClr val="020020"/>
                  </a:glow>
                </a:effectLst>
                <a:latin typeface="Arial"/>
                <a:ea typeface="宋体" charset="0"/>
                <a:cs typeface="Arial"/>
              </a:rPr>
              <a:t>and a holy nation</a:t>
            </a:r>
            <a:r>
              <a:rPr kumimoji="1" lang="mr-IN" altLang="zh-CN" sz="4000" b="1" dirty="0">
                <a:solidFill>
                  <a:srgbClr val="F1F7E9"/>
                </a:solidFill>
                <a:effectLst>
                  <a:glow rad="228600">
                    <a:srgbClr val="020020"/>
                  </a:glow>
                </a:effectLst>
                <a:latin typeface="Arial"/>
                <a:ea typeface="宋体" charset="0"/>
                <a:cs typeface="Arial"/>
              </a:rPr>
              <a:t>"</a:t>
            </a:r>
            <a:r>
              <a:rPr kumimoji="1" lang="en-US" altLang="zh-CN" sz="4000" b="1" dirty="0">
                <a:solidFill>
                  <a:srgbClr val="F1F7E9"/>
                </a:solidFill>
                <a:effectLst>
                  <a:glow rad="228600">
                    <a:srgbClr val="020020"/>
                  </a:glow>
                </a:effectLst>
                <a:latin typeface="Arial"/>
                <a:ea typeface="宋体" charset="0"/>
                <a:cs typeface="Arial"/>
              </a:rPr>
              <a:t> </a:t>
            </a:r>
          </a:p>
          <a:p>
            <a:pPr marL="342900" indent="-342900" algn="ctr" defTabSz="914400" eaLnBrk="0" fontAlgn="base" hangingPunct="0">
              <a:spcBef>
                <a:spcPct val="20000"/>
              </a:spcBef>
              <a:spcAft>
                <a:spcPct val="0"/>
              </a:spcAft>
              <a:buClr>
                <a:srgbClr val="808000"/>
              </a:buClr>
              <a:defRPr/>
            </a:pPr>
            <a:r>
              <a:rPr kumimoji="1" lang="en-US" altLang="zh-CN" sz="4000" b="1" dirty="0">
                <a:solidFill>
                  <a:srgbClr val="F1F7E9"/>
                </a:solidFill>
                <a:effectLst>
                  <a:glow rad="228600">
                    <a:srgbClr val="020020"/>
                  </a:glow>
                </a:effectLst>
                <a:latin typeface="Arial"/>
                <a:ea typeface="宋体" charset="0"/>
                <a:cs typeface="Arial"/>
              </a:rPr>
              <a:t>(Exodus 19:5-6)</a:t>
            </a:r>
          </a:p>
        </p:txBody>
      </p:sp>
    </p:spTree>
    <p:extLst>
      <p:ext uri="{BB962C8B-B14F-4D97-AF65-F5344CB8AC3E}">
        <p14:creationId xmlns:p14="http://schemas.microsoft.com/office/powerpoint/2010/main" val="13331413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3427</TotalTime>
  <Words>4317</Words>
  <Application>Microsoft Macintosh PowerPoint</Application>
  <PresentationFormat>On-screen Show (4:3)</PresentationFormat>
  <Paragraphs>722</Paragraphs>
  <Slides>139</Slides>
  <Notes>103</Notes>
  <HiddenSlides>0</HiddenSlides>
  <MMClips>0</MMClips>
  <ScaleCrop>false</ScaleCrop>
  <HeadingPairs>
    <vt:vector size="8" baseType="variant">
      <vt:variant>
        <vt:lpstr>Fonts Used</vt:lpstr>
      </vt:variant>
      <vt:variant>
        <vt:i4>18</vt:i4>
      </vt:variant>
      <vt:variant>
        <vt:lpstr>Theme</vt:lpstr>
      </vt:variant>
      <vt:variant>
        <vt:i4>42</vt:i4>
      </vt:variant>
      <vt:variant>
        <vt:lpstr>Embedded OLE Servers</vt:lpstr>
      </vt:variant>
      <vt:variant>
        <vt:i4>1</vt:i4>
      </vt:variant>
      <vt:variant>
        <vt:lpstr>Slide Titles</vt:lpstr>
      </vt:variant>
      <vt:variant>
        <vt:i4>139</vt:i4>
      </vt:variant>
    </vt:vector>
  </HeadingPairs>
  <TitlesOfParts>
    <vt:vector size="200" baseType="lpstr">
      <vt:lpstr>B VAG Rounded Bold</vt:lpstr>
      <vt:lpstr>Chicago</vt:lpstr>
      <vt:lpstr>Arial</vt:lpstr>
      <vt:lpstr>Arial Black</vt:lpstr>
      <vt:lpstr>Arial Narrow</vt:lpstr>
      <vt:lpstr>Bwgrki</vt:lpstr>
      <vt:lpstr>Calibri</vt:lpstr>
      <vt:lpstr>Calisto MT</vt:lpstr>
      <vt:lpstr>Comic Sans MS</vt:lpstr>
      <vt:lpstr>Garamond</vt:lpstr>
      <vt:lpstr>Helvetica</vt:lpstr>
      <vt:lpstr>Helvetica Neue Black Condensed</vt:lpstr>
      <vt:lpstr>Impact</vt:lpstr>
      <vt:lpstr>Monotype Sorts</vt:lpstr>
      <vt:lpstr>Tahoma</vt:lpstr>
      <vt:lpstr>Times</vt:lpstr>
      <vt:lpstr>Times New Roman</vt:lpstr>
      <vt:lpstr>Wingdings</vt:lpstr>
      <vt:lpstr>49_Blank Presentation</vt:lpstr>
      <vt:lpstr>Blank Presentation</vt:lpstr>
      <vt:lpstr>Beam</vt:lpstr>
      <vt:lpstr>1_Default Design</vt:lpstr>
      <vt:lpstr>MEADOW</vt:lpstr>
      <vt:lpstr>Default Design</vt:lpstr>
      <vt:lpstr>1_MEADOW</vt:lpstr>
      <vt:lpstr>2_MEADOW</vt:lpstr>
      <vt:lpstr>1_Blank Presentation</vt:lpstr>
      <vt:lpstr>untitled 3</vt:lpstr>
      <vt:lpstr>3_MEADOW</vt:lpstr>
      <vt:lpstr>2_Default Design</vt:lpstr>
      <vt:lpstr>3_Default Design</vt:lpstr>
      <vt:lpstr>4_MEADOW</vt:lpstr>
      <vt:lpstr>Topo</vt:lpstr>
      <vt:lpstr>Circuit</vt:lpstr>
      <vt:lpstr>1_Balance</vt:lpstr>
      <vt:lpstr>4_Default Design</vt:lpstr>
      <vt:lpstr>6_Default Design</vt:lpstr>
      <vt:lpstr>1_Circuit</vt:lpstr>
      <vt:lpstr>2_Blank Presentation</vt:lpstr>
      <vt:lpstr>5_MEADOW</vt:lpstr>
      <vt:lpstr>5_Default Design</vt:lpstr>
      <vt:lpstr>Story</vt:lpstr>
      <vt:lpstr>2_Story</vt:lpstr>
      <vt:lpstr>7_Default Design</vt:lpstr>
      <vt:lpstr>6_MEADOW</vt:lpstr>
      <vt:lpstr>24_Default Design</vt:lpstr>
      <vt:lpstr>1_Topo</vt:lpstr>
      <vt:lpstr>7_MEADOW</vt:lpstr>
      <vt:lpstr>46_Blank Presentation</vt:lpstr>
      <vt:lpstr>8_MEADOW</vt:lpstr>
      <vt:lpstr>4_untitled 3</vt:lpstr>
      <vt:lpstr>Balance</vt:lpstr>
      <vt:lpstr>3_Ripple</vt:lpstr>
      <vt:lpstr>Teamwork</vt:lpstr>
      <vt:lpstr>8_Default Design</vt:lpstr>
      <vt:lpstr>10_Default Design</vt:lpstr>
      <vt:lpstr>16_Default Design</vt:lpstr>
      <vt:lpstr>47_Blank Presentation</vt:lpstr>
      <vt:lpstr>11_Default Design</vt:lpstr>
      <vt:lpstr>12_Default Design</vt:lpstr>
      <vt:lpstr>Photo Editor Photo</vt:lpstr>
      <vt:lpstr>Be Formed</vt:lpstr>
      <vt:lpstr>Change is all around us.</vt:lpstr>
      <vt:lpstr>How is God forming us?</vt:lpstr>
      <vt:lpstr>Why is God forming us?</vt:lpstr>
      <vt:lpstr>Let's Study Through Scripture</vt:lpstr>
      <vt:lpstr>Wilderness Wanderings</vt:lpstr>
      <vt:lpstr>Key Word for Genesis:</vt:lpstr>
      <vt:lpstr>How can you be faithful  to God in a world of idols?</vt:lpstr>
      <vt:lpstr>Main Idea of Genesis</vt:lpstr>
      <vt:lpstr>Background to Exodus</vt:lpstr>
      <vt:lpstr>Joseph's Death </vt:lpstr>
      <vt:lpstr>"Exit-us"</vt:lpstr>
      <vt:lpstr>Visiting Corinth</vt:lpstr>
      <vt:lpstr>Directions?</vt:lpstr>
      <vt:lpstr>Way Out</vt:lpstr>
      <vt:lpstr>Title</vt:lpstr>
      <vt:lpstr>Key Word</vt:lpstr>
      <vt:lpstr>What does it take to form a nation?</vt:lpstr>
      <vt:lpstr>Argument</vt:lpstr>
      <vt:lpstr>Exodus Chart</vt:lpstr>
      <vt:lpstr>Key Exodus Sections</vt:lpstr>
      <vt:lpstr>Why is God forming us?</vt:lpstr>
      <vt:lpstr>I. God saves us to show his power and care.</vt:lpstr>
      <vt:lpstr>Key Exodus Sections</vt:lpstr>
      <vt:lpstr>1. God used Moses to urge Pharaoh to free Israel from slavery to show that:  </vt:lpstr>
      <vt:lpstr>Slides on  Exodus 1</vt:lpstr>
      <vt:lpstr>The Sphinx and the Great Pyramid</vt:lpstr>
      <vt:lpstr>Egyptians Ruthlessly Oppressed Israel</vt:lpstr>
      <vt:lpstr>"Ultimate" Power</vt:lpstr>
      <vt:lpstr>Who has greater power – Pharaoh or Yahweh?</vt:lpstr>
      <vt:lpstr>Mud Bricks</vt:lpstr>
      <vt:lpstr>Hebrew Midwives appear before Pharaoh (Exodus 1:15-22)</vt:lpstr>
      <vt:lpstr>Slides on  Exodus 2</vt:lpstr>
      <vt:lpstr>Moses was "thrown into the Nile" (Exod. 1:22)</vt:lpstr>
      <vt:lpstr>Miriam (Exod. 2:4)</vt:lpstr>
      <vt:lpstr>Acts 7:20-21 (NIV)</vt:lpstr>
      <vt:lpstr>Acts 7:22 (NIV)</vt:lpstr>
      <vt:lpstr>Moses Flees</vt:lpstr>
      <vt:lpstr>Location of Midian</vt:lpstr>
      <vt:lpstr>Slides on  Exodus 3</vt:lpstr>
      <vt:lpstr>God calls His servant </vt:lpstr>
      <vt:lpstr>The Burning Bush</vt:lpstr>
      <vt:lpstr>EXCUSES</vt:lpstr>
      <vt:lpstr>Slides on  Exodus 4</vt:lpstr>
      <vt:lpstr>The conversation between Moses and God ended only after Aaron's appointment as ministry partner </vt:lpstr>
      <vt:lpstr>Moses' Life</vt:lpstr>
      <vt:lpstr>God's servant who understands his own inadequacy will show God's sufficiency (Exod. 3–4)</vt:lpstr>
      <vt:lpstr>Slides on  Exodus 7</vt:lpstr>
      <vt:lpstr>"So Moses and Aaron went to Pharaoh and did what the LORD had commanded them. Aaron threw down his staff before Pharaoh and his officials, and it became a serpent!" (Exodus 7:10 NLT).</vt:lpstr>
      <vt:lpstr>10 PLAGUES</vt:lpstr>
      <vt:lpstr>Slides on  Exodus 12</vt:lpstr>
      <vt:lpstr>2. God redeemed Israel from Egypt and protected them in the desert to show:</vt:lpstr>
      <vt:lpstr>Meaning of Plagues</vt:lpstr>
      <vt:lpstr>Recalling the Exodus Significance</vt:lpstr>
      <vt:lpstr>Recalling the Exodus Significance</vt:lpstr>
      <vt:lpstr>The Plagues and the Gods of Egypt John H. Walton, Chronological and Background Charts of the OT, 2d ed., 85, adapted</vt:lpstr>
      <vt:lpstr>The Plagues and the Gods of Egypt John H. Walton, Chronological and Background Charts of the OT, 2d ed., 85, adapted</vt:lpstr>
      <vt:lpstr>Route of the Exodus</vt:lpstr>
      <vt:lpstr>Crossing the Sea of Reeds</vt:lpstr>
      <vt:lpstr>The Exodus Took Faith!</vt:lpstr>
      <vt:lpstr>Why is the Exodus so significant?</vt:lpstr>
      <vt:lpstr>Hebrew Calendars</vt:lpstr>
      <vt:lpstr>Slides on  Exodus 13</vt:lpstr>
      <vt:lpstr>Why is the Exodus so significant?</vt:lpstr>
      <vt:lpstr>Slides on  Exodus 14</vt:lpstr>
      <vt:lpstr>PESACH</vt:lpstr>
      <vt:lpstr>Slides on  Exodus 16</vt:lpstr>
      <vt:lpstr>Manna  (Exod 16)</vt:lpstr>
      <vt:lpstr>The Cloud</vt:lpstr>
      <vt:lpstr>The Sea</vt:lpstr>
      <vt:lpstr>The Leader</vt:lpstr>
      <vt:lpstr>The Food</vt:lpstr>
      <vt:lpstr>Slides on  Exodus 17</vt:lpstr>
      <vt:lpstr>The Water</vt:lpstr>
      <vt:lpstr>Slides on  Exodus 18</vt:lpstr>
      <vt:lpstr>Traditional Route of the Exodus</vt:lpstr>
      <vt:lpstr>Jesus is our New Exodus who delivers us from sin as our Passover Lamb—and this shows his power and care. </vt:lpstr>
      <vt:lpstr>Could mortals and those in glorified bodies really live together?</vt:lpstr>
      <vt:lpstr>The Passover Lamb</vt:lpstr>
      <vt:lpstr>Passover Protection</vt:lpstr>
      <vt:lpstr>Faith Pictured</vt:lpstr>
      <vt:lpstr>The Lamb Pictured</vt:lpstr>
      <vt:lpstr>The Cross Pictured</vt:lpstr>
      <vt:lpstr>Faith in a Lamb</vt:lpstr>
      <vt:lpstr>"This is my body…"</vt:lpstr>
      <vt:lpstr>Exodus 12:1-16  The Angel of Death Passed Over Houses with Blood on the Doors</vt:lpstr>
      <vt:lpstr>The Common Thread</vt:lpstr>
      <vt:lpstr>The Exodus Pictures Redemption</vt:lpstr>
      <vt:lpstr>1 Corinthians 10:1-4 (NLT)</vt:lpstr>
      <vt:lpstr>Why is God forming us?</vt:lpstr>
      <vt:lpstr>I. God saves us to show his power and care.</vt:lpstr>
      <vt:lpstr>II. God teaches us as his new people to enjoy his presence.</vt:lpstr>
      <vt:lpstr>Key Exodus Sections</vt:lpstr>
      <vt:lpstr>Key Exodus Sections</vt:lpstr>
      <vt:lpstr>1. God gave the Law to start Israel's covenant relationship with a holy God. </vt:lpstr>
      <vt:lpstr>Why was the Law so vital?</vt:lpstr>
      <vt:lpstr>Slides on  Exodus 19</vt:lpstr>
      <vt:lpstr>Moses became covenant mediator</vt:lpstr>
      <vt:lpstr>Key Verse</vt:lpstr>
      <vt:lpstr>Summary Statement</vt:lpstr>
      <vt:lpstr>Slides on  Exodus 20</vt:lpstr>
      <vt:lpstr>The Big Ten</vt:lpstr>
      <vt:lpstr>Slides on  Exodus 21</vt:lpstr>
      <vt:lpstr>The heart of the Mosaic Covenant is the Ten Commandments</vt:lpstr>
      <vt:lpstr>Slides on  Exodus 23</vt:lpstr>
      <vt:lpstr>Contrasting Two Key Covenants</vt:lpstr>
      <vt:lpstr>Contrasting Two Key Covenants</vt:lpstr>
      <vt:lpstr>Contrasting Two Key Covenants</vt:lpstr>
      <vt:lpstr>Slides on  Exodus 25</vt:lpstr>
      <vt:lpstr>The Tabernacle</vt:lpstr>
      <vt:lpstr>Ark of the Covenant</vt:lpstr>
      <vt:lpstr>The Furnishings</vt:lpstr>
      <vt:lpstr>Tabernacle prefiguring the Cross</vt:lpstr>
      <vt:lpstr>Tabernacle prefiguring the Cross</vt:lpstr>
      <vt:lpstr>God sets up a place for Him to dwell as King</vt:lpstr>
      <vt:lpstr>Slides on  Exodus 28</vt:lpstr>
      <vt:lpstr>Garments of the High Priest</vt:lpstr>
      <vt:lpstr>High Priest Breastpiece  (Exod. 28:15-21 NIV)</vt:lpstr>
      <vt:lpstr>2. Israel built the tabernacle where God dwelt as King. </vt:lpstr>
      <vt:lpstr>Slides on  Exodus 32</vt:lpstr>
      <vt:lpstr>The Golden Calf Incident</vt:lpstr>
      <vt:lpstr>Tablets Smashed</vt:lpstr>
      <vt:lpstr>Slides on  Exodus 35</vt:lpstr>
      <vt:lpstr>The Tabernacle of Israel</vt:lpstr>
      <vt:lpstr>Slides on  Exodus 40</vt:lpstr>
      <vt:lpstr>God's presence filled his new palace!</vt:lpstr>
      <vt:lpstr>Jesus brings us into a new covenant where he indwells us with his Spirit </vt:lpstr>
      <vt:lpstr>God's Presence Indwelt Solomon's Temple</vt:lpstr>
      <vt:lpstr>What happened at Pentecost?</vt:lpstr>
      <vt:lpstr>The Indwelling Spirit</vt:lpstr>
      <vt:lpstr>Why is God forming us?</vt:lpstr>
      <vt:lpstr>I. God saves us to show his power and care.</vt:lpstr>
      <vt:lpstr>II. God teaches us as his new people to enjoy his presence.</vt:lpstr>
      <vt:lpstr>Main Idea</vt:lpstr>
      <vt:lpstr>What are we supposed to do about God forming us?</vt:lpstr>
      <vt:lpstr>Do you relate to Jesus as your compassionate, High Priest?</vt:lpstr>
      <vt:lpstr>Relationship,  not rituals</vt:lpstr>
      <vt:lpstr>Black</vt:lpstr>
      <vt:lpstr>Bible Exposition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180</cp:revision>
  <dcterms:created xsi:type="dcterms:W3CDTF">2014-08-02T06:39:19Z</dcterms:created>
  <dcterms:modified xsi:type="dcterms:W3CDTF">2021-09-20T08:05:12Z</dcterms:modified>
</cp:coreProperties>
</file>